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0"/>
  </p:notesMasterIdLst>
  <p:sldIdLst>
    <p:sldId id="375" r:id="rId3"/>
    <p:sldId id="357" r:id="rId4"/>
    <p:sldId id="376" r:id="rId5"/>
    <p:sldId id="383" r:id="rId6"/>
    <p:sldId id="363" r:id="rId7"/>
    <p:sldId id="359" r:id="rId8"/>
    <p:sldId id="358" r:id="rId9"/>
    <p:sldId id="362" r:id="rId10"/>
    <p:sldId id="364" r:id="rId11"/>
    <p:sldId id="377" r:id="rId12"/>
    <p:sldId id="385" r:id="rId13"/>
    <p:sldId id="365" r:id="rId14"/>
    <p:sldId id="382" r:id="rId15"/>
    <p:sldId id="379" r:id="rId16"/>
    <p:sldId id="378" r:id="rId17"/>
    <p:sldId id="381" r:id="rId18"/>
    <p:sldId id="367" r:id="rId19"/>
    <p:sldId id="386" r:id="rId20"/>
    <p:sldId id="380" r:id="rId21"/>
    <p:sldId id="366" r:id="rId22"/>
    <p:sldId id="388" r:id="rId23"/>
    <p:sldId id="389" r:id="rId24"/>
    <p:sldId id="393" r:id="rId25"/>
    <p:sldId id="394" r:id="rId26"/>
    <p:sldId id="395" r:id="rId27"/>
    <p:sldId id="368" r:id="rId28"/>
    <p:sldId id="369" r:id="rId29"/>
    <p:sldId id="370" r:id="rId30"/>
    <p:sldId id="371" r:id="rId31"/>
    <p:sldId id="372" r:id="rId32"/>
    <p:sldId id="390" r:id="rId33"/>
    <p:sldId id="391" r:id="rId34"/>
    <p:sldId id="361" r:id="rId35"/>
    <p:sldId id="360" r:id="rId36"/>
    <p:sldId id="373" r:id="rId37"/>
    <p:sldId id="392" r:id="rId38"/>
    <p:sldId id="374" r:id="rId39"/>
  </p:sldIdLst>
  <p:sldSz cx="9720263" cy="7745413"/>
  <p:notesSz cx="6858000" cy="9144000"/>
  <p:defaultTextStyle>
    <a:defPPr>
      <a:defRPr lang="en-US"/>
    </a:defPPr>
    <a:lvl1pPr marL="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8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976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964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952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94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92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917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905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94646" autoAdjust="0"/>
  </p:normalViewPr>
  <p:slideViewPr>
    <p:cSldViewPr snapToGrid="0" snapToObjects="1">
      <p:cViewPr varScale="1">
        <p:scale>
          <a:sx n="96" d="100"/>
          <a:sy n="96" d="100"/>
        </p:scale>
        <p:origin x="1392" y="90"/>
      </p:cViewPr>
      <p:guideLst>
        <p:guide orient="horz" pos="244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820A-018E-478F-BD51-2E6F17334E9F}" type="datetimeFigureOut">
              <a:rPr lang="tr-TR" smtClean="0"/>
              <a:t>22.06.2023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492250" y="1143000"/>
            <a:ext cx="387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0837-C757-4C41-A961-E0782DD4FF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57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stoms.gov.sa/en/customsTariffSear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5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1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9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11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66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16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06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13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23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69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71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05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82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421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964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003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032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218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11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196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79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3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33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453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798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457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522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18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005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9443F-11DD-4297-A498-517728A29440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28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20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1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1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Ülkelerin gümrük tarife kodlarının son 6 hanesi ya da 4 hanesi farklılık gösterebilmektedir.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https://www.customs.gov.sa/en/customsTariffSearch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adresinden uygun gümrük tarife kodu seçilebilir.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77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9443F-11DD-4297-A498-517728A2944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406099"/>
            <a:ext cx="8262224" cy="1660244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4389068"/>
            <a:ext cx="6804184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F80F-960B-4399-B4E5-B03FC9274702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0CAB-E695-4683-8927-E001445B62F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2703" y="349620"/>
            <a:ext cx="2323751" cy="746392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90" y="349620"/>
            <a:ext cx="6814309" cy="7463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7660-13DA-4796-8CF4-258CE3F9B38C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4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406099"/>
            <a:ext cx="8262224" cy="1660244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4389068"/>
            <a:ext cx="6804184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1065-A444-4E7E-B619-BFE22C88A73C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C75B-B98A-478C-B273-8621C1780FE0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977146"/>
            <a:ext cx="826222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3282837"/>
            <a:ext cx="826222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7FD8-5772-42D6-975C-47BB1E9395C1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0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89" y="2040343"/>
            <a:ext cx="4568187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80" y="2040343"/>
            <a:ext cx="456987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0874-1FF5-49B9-89A7-C0A6D9E7B4CD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733754"/>
            <a:ext cx="4294804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456300"/>
            <a:ext cx="4294804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733754"/>
            <a:ext cx="4296491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456300"/>
            <a:ext cx="4296491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4477-8DD5-454E-A7A2-96B8C6B281B4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9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783-DB7C-490C-945F-BD56A229136E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7CE8-B690-4276-836D-6D112E51F6BA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08382"/>
            <a:ext cx="3197900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308383"/>
            <a:ext cx="5433897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620800"/>
            <a:ext cx="3197900" cy="5298078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863B-DA03-4E74-9BBE-C3B3A2BFC44B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52C9-C1AF-4AA5-9B48-51618BE8B718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5421789"/>
            <a:ext cx="5832158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92067"/>
            <a:ext cx="5832158" cy="4647248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6061862"/>
            <a:ext cx="5832158" cy="909010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70C3-A7F6-4190-8111-8F135FA565AE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9F14-8A3E-4423-BC2C-DF7C3F27604B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2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2703" y="349620"/>
            <a:ext cx="2323751" cy="746392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90" y="349620"/>
            <a:ext cx="6814309" cy="7463924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044-C341-4853-8074-920D70C8EE14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977146"/>
            <a:ext cx="826222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3282837"/>
            <a:ext cx="826222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9A7D-46E3-4925-AB29-7B5BD1AC113A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89" y="2040343"/>
            <a:ext cx="4568187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80" y="2040343"/>
            <a:ext cx="456987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B9A-0A23-467F-83F2-BC16FF39F116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733754"/>
            <a:ext cx="4294804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456300"/>
            <a:ext cx="4294804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733754"/>
            <a:ext cx="4296491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456300"/>
            <a:ext cx="4296491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F71-A350-45BE-B2A9-AF57274469C4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3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5A28-93B2-4A25-9AE6-AE8B28FD1D43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CD24-CACC-4A42-BD0B-59D28121C71F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08382"/>
            <a:ext cx="3197900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308383"/>
            <a:ext cx="5433897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620800"/>
            <a:ext cx="3197900" cy="5298078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2BD6-9E45-465E-867D-6666A2F13650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5421789"/>
            <a:ext cx="5832158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92067"/>
            <a:ext cx="5832158" cy="4647248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6061862"/>
            <a:ext cx="5832158" cy="909010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CE1-3D32-4260-A88C-C34B1641EBE2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807263"/>
            <a:ext cx="8748237" cy="5111615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lvl="1"/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lvl="2"/>
            <a:r>
              <a:rPr lang="tr-TR" dirty="0"/>
              <a:t>Third </a:t>
            </a:r>
            <a:r>
              <a:rPr lang="tr-TR" dirty="0" err="1"/>
              <a:t>level</a:t>
            </a:r>
            <a:endParaRPr lang="tr-TR" dirty="0"/>
          </a:p>
          <a:p>
            <a:pPr lvl="3"/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tr-TR" dirty="0"/>
          </a:p>
          <a:p>
            <a:pPr lvl="4"/>
            <a:r>
              <a:rPr lang="tr-TR" dirty="0" err="1"/>
              <a:t>Fifth</a:t>
            </a:r>
            <a:r>
              <a:rPr lang="tr-TR" dirty="0"/>
              <a:t> </a:t>
            </a:r>
            <a:r>
              <a:rPr lang="tr-T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E210-8D7E-45C8-A418-8D00DFD47C6A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7178851"/>
            <a:ext cx="3078083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C24D6A-3FF8-4E7E-9D90-E741822955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97BDF188-7401-4A98-B1B7-2899979B5F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B01BEA85-E4D3-4D8D-A252-DF15FAAAD6BE}"/>
              </a:ext>
            </a:extLst>
          </p:cNvPr>
          <p:cNvSpPr/>
          <p:nvPr userDrawn="1"/>
        </p:nvSpPr>
        <p:spPr>
          <a:xfrm>
            <a:off x="2249838" y="5716284"/>
            <a:ext cx="5220586" cy="1073889"/>
          </a:xfrm>
          <a:prstGeom prst="rect">
            <a:avLst/>
          </a:prstGeom>
          <a:blipFill dpi="0" rotWithShape="1">
            <a:blip r:embed="rId16">
              <a:alphaModFix amt="25000"/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24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9898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49898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4989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4989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4989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4989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807263"/>
            <a:ext cx="8748237" cy="5111615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43413-42AA-46E5-9C59-1906C81216F1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7178851"/>
            <a:ext cx="3078083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9898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49898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4989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4989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4989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4989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.saso.gov.sa/content/wasif-service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basvuruportal.tse.org.tr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jeem1.saso.gov.sa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vuruportal.tse.org.tr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eem1.saso.gov.sa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durukan@tse.org.tr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so.gov.sa/en/laws-and-regulations/technical_regulations/pages/default.aspx" TargetMode="External"/><Relationship Id="rId5" Type="http://schemas.openxmlformats.org/officeDocument/2006/relationships/hyperlink" Target="https://saber.sa/home/hscodes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ber.sa/home/UserGuide" TargetMode="External"/><Relationship Id="rId5" Type="http://schemas.openxmlformats.org/officeDocument/2006/relationships/hyperlink" Target="https://noncommercial.saber.sa/account/login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ber.sa/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aber.sa/" TargetMode="External"/><Relationship Id="rId13" Type="http://schemas.openxmlformats.org/officeDocument/2006/relationships/hyperlink" Target="http://www.epingalert.org/en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asif.saso.gov.sa/Pages/User/Default.aspx" TargetMode="External"/><Relationship Id="rId12" Type="http://schemas.openxmlformats.org/officeDocument/2006/relationships/hyperlink" Target="http://www.teknikengel.gov.tr/#/inde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so.gov.sa/en/conformity/Technical_regulations/Pages/Regulations_approved.aspx" TargetMode="External"/><Relationship Id="rId11" Type="http://schemas.openxmlformats.org/officeDocument/2006/relationships/hyperlink" Target="https://jeem1.saso.gov.sa/Certificates/Index" TargetMode="External"/><Relationship Id="rId5" Type="http://schemas.openxmlformats.org/officeDocument/2006/relationships/hyperlink" Target="https://saso.gov.sa/" TargetMode="External"/><Relationship Id="rId10" Type="http://schemas.openxmlformats.org/officeDocument/2006/relationships/hyperlink" Target="https://jeem1.saso.gov.sa/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aso.gov.sa/en/Certification/Certificates_of_conformity/Pages/Registration_of_plastic_products.aspx" TargetMode="External"/><Relationship Id="rId14" Type="http://schemas.openxmlformats.org/officeDocument/2006/relationships/hyperlink" Target="http://water.sls.gov.sa/Account/Logi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mirasyedi@tse.org.tr" TargetMode="External"/><Relationship Id="rId5" Type="http://schemas.openxmlformats.org/officeDocument/2006/relationships/hyperlink" Target="mailto:ncelikal@tse.org.tr" TargetMode="Externa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aber.sa/home/hscodes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e.saso.gov.sa/content/wasif-servi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so.gov.sa/ar/Laws-And-Regulations/Technical_regulations/Pages/default.aspx" TargetMode="External"/><Relationship Id="rId5" Type="http://schemas.openxmlformats.org/officeDocument/2006/relationships/hyperlink" Target="https://saber.sa/home/regulations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900" y="4952412"/>
            <a:ext cx="9245600" cy="1660244"/>
          </a:xfrm>
          <a:prstGeom prst="rect">
            <a:avLst/>
          </a:prstGeom>
        </p:spPr>
        <p:txBody>
          <a:bodyPr vert="horz" lIns="99798" tIns="49899" rIns="99798" bIns="49899" rtlCol="0" anchor="ctr">
            <a:noAutofit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LT Std Blk"/>
              <a:ea typeface="+mj-ea"/>
              <a:cs typeface="HelveticaNeueLT Std Blk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591726" y="6106114"/>
            <a:ext cx="5019675" cy="13542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5C54931-7DDF-456A-831F-753EB33CB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817"/>
          <a:stretch/>
        </p:blipFill>
        <p:spPr>
          <a:xfrm>
            <a:off x="3864287" y="6262043"/>
            <a:ext cx="1913989" cy="102884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01701" y="3951971"/>
            <a:ext cx="7670800" cy="21852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SUUDİ ARABİSTAN SABER SİSTEMİ</a:t>
            </a:r>
          </a:p>
          <a:p>
            <a:pPr algn="ctr"/>
            <a:endParaRPr lang="tr-TR" sz="2400" dirty="0">
              <a:solidFill>
                <a:srgbClr val="FF0000"/>
              </a:solidFill>
            </a:endParaRP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algn="ctr"/>
            <a:r>
              <a:rPr lang="tr-TR" dirty="0">
                <a:solidFill>
                  <a:srgbClr val="FF0000"/>
                </a:solidFill>
              </a:rPr>
              <a:t>ULUSLARARASI GÖZETİM MÜDÜRLÜĞÜ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tr-TR" dirty="0">
                <a:solidFill>
                  <a:srgbClr val="FF0000"/>
                </a:solidFill>
              </a:rPr>
              <a:t>22 Haziran 2023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26B0BCA-1216-4CF6-926F-3C8555A9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43837" y="1634655"/>
            <a:ext cx="86325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Regülasyon Kapsamındaki Sertifika Türleri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Type1-A &amp; Type3)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Regülasyon şartlarına göre belgelendirmeyi içermektedir. Type-1A ya da Type-3 belgelendirme türlerini içerir. Her regülasyonun içerisinde belgelendirme türünün ne olacağını belirtilmektedir. Aynı regülasyonun içerisinde ürün özellik farklılıklarına göre Type-1A ve Type-3 olabilir. Type-1A, test raporu ve teknik dosya incelemesini içermektedir. Type-3’ün içerisinde Type-1A’dan farklı olarak üretim yeri incelemesi bulunmaktadır.</a:t>
            </a:r>
          </a:p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İlgili regülasyonda ürün standardına uygunluk istenmekte ise, ilgili ürün standardından test raporu gerekecektir.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Wasif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standart arama sayfasından SASO ürün standartlarını temin edebilirsiniz.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https://e.saso.gov.sa/content/wasif-service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9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8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65392" y="1991725"/>
            <a:ext cx="9303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Regülasyonların COC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kapsamındaki belgelendirmesi için Üreticilerin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https://basvuruportal.tse.org.tr/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bağlantısı üzerinden başvurması gerekecektir.</a:t>
            </a: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Aşağıdaki üründe COC belgelendirmesi zorunlu olup,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Mark(QM) isteğe bağlıdır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/>
          <a:srcRect t="14486" b="10579"/>
          <a:stretch/>
        </p:blipFill>
        <p:spPr>
          <a:xfrm>
            <a:off x="614876" y="3706760"/>
            <a:ext cx="8510503" cy="2937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ikdörtgen 9"/>
          <p:cNvSpPr/>
          <p:nvPr/>
        </p:nvSpPr>
        <p:spPr>
          <a:xfrm>
            <a:off x="7010401" y="5396506"/>
            <a:ext cx="1071715" cy="432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>
            <a:cxnSpLocks/>
          </p:cNvCxnSpPr>
          <p:nvPr/>
        </p:nvCxnSpPr>
        <p:spPr>
          <a:xfrm>
            <a:off x="2892287" y="3289852"/>
            <a:ext cx="4049287" cy="202283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0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12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</a:t>
            </a: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Aşağıdaki ürünün sertifika tipinde sadece ‘QM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yazıldığı için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 belgesi alınması zorunludur.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 (QM) kapsamındaki belgelendirme için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https://jeem1.saso.gov.sa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linkinden üreticinin ya da ithalatçı firmanın başvurması gerekecektir. </a:t>
            </a:r>
          </a:p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SASO tarafından görevlendirilen sertifika kuruluşu üretim yeri incelemesi yapıp , numune alarak test sonucunu ve teknik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incemesini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SASO’ya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iletir. SASO yetkilisi belgelendirmeyi tamamlar.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/>
          <a:srcRect t="23483" b="14631"/>
          <a:stretch/>
        </p:blipFill>
        <p:spPr>
          <a:xfrm>
            <a:off x="330233" y="4660745"/>
            <a:ext cx="9191625" cy="2045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ikdörtgen 9"/>
          <p:cNvSpPr/>
          <p:nvPr/>
        </p:nvSpPr>
        <p:spPr>
          <a:xfrm>
            <a:off x="7301222" y="6159320"/>
            <a:ext cx="1071715" cy="432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9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E9D1392B-7180-48DD-AE9B-145FFDBB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1494594"/>
            <a:ext cx="8229600" cy="494771"/>
          </a:xfrm>
        </p:spPr>
        <p:txBody>
          <a:bodyPr>
            <a:noAutofit/>
          </a:bodyPr>
          <a:lstStyle/>
          <a:p>
            <a:pPr algn="l"/>
            <a:r>
              <a:rPr lang="tr-TR" sz="2000" b="1" dirty="0">
                <a:ea typeface="+mn-ea"/>
                <a:cs typeface="Times New Roman" panose="02020603050405020304" pitchFamily="18" charset="0"/>
              </a:rPr>
              <a:t>5.3 G Mark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E1527951-B745-4C98-8FF9-92B478FC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166961"/>
            <a:ext cx="7140919" cy="200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Standardları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Enstitüsü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(TSE);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Bahreyn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Kuveyt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Arabistan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Emirlikleri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Yemen’in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oluşturduğu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Körfez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(Gulf Cooperation Council - GCC)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ihraç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edilecek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alçak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gerilim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oyuncak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ürünlerinde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Sertifikası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onaylanmış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kuruluş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atan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mıştır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www.tse.org.tr/tr/include/jpeg.aspx?p=/upload/tr/resim/haberyonetimi/gisareti4_31032017144338.jpg&amp;t=2&amp;w=647&amp;h=410&amp;c=1">
            <a:extLst>
              <a:ext uri="{FF2B5EF4-FFF2-40B4-BE49-F238E27FC236}">
                <a16:creationId xmlns:a16="http://schemas.microsoft.com/office/drawing/2014/main" id="{889A7C85-32F8-4E87-B5F3-1A82E40E7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0" t="4093" r="5344" b="57093"/>
          <a:stretch/>
        </p:blipFill>
        <p:spPr bwMode="auto">
          <a:xfrm>
            <a:off x="7892076" y="1967751"/>
            <a:ext cx="1515763" cy="15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D4440B0-D3C4-4A75-A328-44CBD2AF3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18266"/>
              </p:ext>
            </p:extLst>
          </p:nvPr>
        </p:nvGraphicFramePr>
        <p:xfrm>
          <a:off x="601663" y="5394027"/>
          <a:ext cx="8748713" cy="1234358"/>
        </p:xfrm>
        <a:graphic>
          <a:graphicData uri="http://schemas.openxmlformats.org/drawingml/2006/table">
            <a:tbl>
              <a:tblPr/>
              <a:tblGrid>
                <a:gridCol w="1345956">
                  <a:extLst>
                    <a:ext uri="{9D8B030D-6E8A-4147-A177-3AD203B41FA5}">
                      <a16:colId xmlns:a16="http://schemas.microsoft.com/office/drawing/2014/main" val="2424561879"/>
                    </a:ext>
                  </a:extLst>
                </a:gridCol>
                <a:gridCol w="1681538">
                  <a:extLst>
                    <a:ext uri="{9D8B030D-6E8A-4147-A177-3AD203B41FA5}">
                      <a16:colId xmlns:a16="http://schemas.microsoft.com/office/drawing/2014/main" val="2708207752"/>
                    </a:ext>
                  </a:extLst>
                </a:gridCol>
                <a:gridCol w="3851836">
                  <a:extLst>
                    <a:ext uri="{9D8B030D-6E8A-4147-A177-3AD203B41FA5}">
                      <a16:colId xmlns:a16="http://schemas.microsoft.com/office/drawing/2014/main" val="2590143921"/>
                    </a:ext>
                  </a:extLst>
                </a:gridCol>
                <a:gridCol w="1869383">
                  <a:extLst>
                    <a:ext uri="{9D8B030D-6E8A-4147-A177-3AD203B41FA5}">
                      <a16:colId xmlns:a16="http://schemas.microsoft.com/office/drawing/2014/main" val="2507015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err="1">
                          <a:solidFill>
                            <a:srgbClr val="FFFFFF"/>
                          </a:solidFill>
                          <a:effectLst/>
                        </a:rPr>
                        <a:t>HSCode</a:t>
                      </a:r>
                      <a:endParaRPr lang="tr-TR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Product Category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Technical regulation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Certificates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76088"/>
                  </a:ext>
                </a:extLst>
              </a:tr>
              <a:tr h="691416"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effectLst/>
                        </a:rPr>
                        <a:t>841451100001</a:t>
                      </a: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err="1">
                          <a:effectLst/>
                        </a:rPr>
                        <a:t>Table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fans</a:t>
                      </a:r>
                      <a:endParaRPr lang="tr-TR" sz="1600" dirty="0">
                        <a:effectLst/>
                      </a:endParaRP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GCC Technical Regulation for Low Voltage Electrical Equipment and Appliances - GMARK</a:t>
                      </a: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effectLst/>
                        </a:rPr>
                        <a:t>GCTS </a:t>
                      </a:r>
                      <a:r>
                        <a:rPr lang="tr-TR" sz="1600" dirty="0" err="1">
                          <a:effectLst/>
                        </a:rPr>
                        <a:t>CertificateOR</a:t>
                      </a:r>
                      <a:r>
                        <a:rPr lang="tr-TR" sz="1600" dirty="0">
                          <a:effectLst/>
                        </a:rPr>
                        <a:t> QM </a:t>
                      </a:r>
                      <a:r>
                        <a:rPr lang="tr-TR" sz="1600" dirty="0" err="1">
                          <a:effectLst/>
                        </a:rPr>
                        <a:t>Certificate</a:t>
                      </a:r>
                      <a:endParaRPr lang="tr-TR" sz="1600" dirty="0">
                        <a:effectLst/>
                      </a:endParaRP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83738"/>
                  </a:ext>
                </a:extLst>
              </a:tr>
            </a:tbl>
          </a:graphicData>
        </a:graphic>
      </p:graphicFrame>
      <p:sp>
        <p:nvSpPr>
          <p:cNvPr id="15" name="Dikdörtgen 14">
            <a:extLst>
              <a:ext uri="{FF2B5EF4-FFF2-40B4-BE49-F238E27FC236}">
                <a16:creationId xmlns:a16="http://schemas.microsoft.com/office/drawing/2014/main" id="{FD8F13FA-2939-4684-92BB-B1301537F0FA}"/>
              </a:ext>
            </a:extLst>
          </p:cNvPr>
          <p:cNvSpPr/>
          <p:nvPr/>
        </p:nvSpPr>
        <p:spPr>
          <a:xfrm>
            <a:off x="7480127" y="6001738"/>
            <a:ext cx="1754123" cy="605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1C84243-5C4A-4C23-A29B-8DBB15FEF219}"/>
              </a:ext>
            </a:extLst>
          </p:cNvPr>
          <p:cNvSpPr/>
          <p:nvPr/>
        </p:nvSpPr>
        <p:spPr>
          <a:xfrm>
            <a:off x="601662" y="4195311"/>
            <a:ext cx="8632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Aşağıdaki üründe G Mark zorunlu olup,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Mark(QM) isteğe bağlıdır. G mark kapsamında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belgelendirme için Üreticilerin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https://basvuruportal.tse.org.tr/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bağlantısı üzerinden başvurması gerekecektir</a:t>
            </a:r>
            <a:r>
              <a:rPr lang="tr-TR" dirty="0">
                <a:latin typeface="+mj-lt"/>
              </a:rPr>
              <a:t>.</a:t>
            </a:r>
            <a:endParaRPr lang="tr-TR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14</a:t>
            </a:fld>
            <a:endParaRPr lang="en-US"/>
          </a:p>
        </p:txBody>
      </p:sp>
      <p:sp>
        <p:nvSpPr>
          <p:cNvPr id="16" name="Unvan 1">
            <a:extLst>
              <a:ext uri="{FF2B5EF4-FFF2-40B4-BE49-F238E27FC236}">
                <a16:creationId xmlns:a16="http://schemas.microsoft.com/office/drawing/2014/main" id="{200862F5-F080-4BBD-8615-4A0D78FA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0605"/>
            <a:ext cx="9143999" cy="494771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Mark Kapsamında Olan Ürün Grupları</a:t>
            </a:r>
          </a:p>
        </p:txBody>
      </p:sp>
      <p:pic>
        <p:nvPicPr>
          <p:cNvPr id="17" name="İçerik Yer Tutucusu 3">
            <a:extLst>
              <a:ext uri="{FF2B5EF4-FFF2-40B4-BE49-F238E27FC236}">
                <a16:creationId xmlns:a16="http://schemas.microsoft.com/office/drawing/2014/main" id="{EFC51EEC-3A65-4387-BF94-4D3836260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6291" y="2345396"/>
            <a:ext cx="4464000" cy="385095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0D77E77-9DCF-45AB-BAD2-1518B1F52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012" y="2362175"/>
            <a:ext cx="4464000" cy="23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15</a:t>
            </a:fld>
            <a:endParaRPr lang="en-US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E9D1392B-7180-48DD-AE9B-145FFDBB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1494594"/>
            <a:ext cx="8229600" cy="494771"/>
          </a:xfrm>
        </p:spPr>
        <p:txBody>
          <a:bodyPr>
            <a:noAutofit/>
          </a:bodyPr>
          <a:lstStyle/>
          <a:p>
            <a:pPr algn="l"/>
            <a:r>
              <a:rPr lang="tr-T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5.4 IECEE</a:t>
            </a:r>
          </a:p>
        </p:txBody>
      </p:sp>
      <p:graphicFrame>
        <p:nvGraphicFramePr>
          <p:cNvPr id="10" name="İçerik Yer Tutucusu 3">
            <a:extLst>
              <a:ext uri="{FF2B5EF4-FFF2-40B4-BE49-F238E27FC236}">
                <a16:creationId xmlns:a16="http://schemas.microsoft.com/office/drawing/2014/main" id="{F8D83A07-8AC9-4682-B362-8A8894F59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70769"/>
              </p:ext>
            </p:extLst>
          </p:nvPr>
        </p:nvGraphicFramePr>
        <p:xfrm>
          <a:off x="775249" y="5313828"/>
          <a:ext cx="8229601" cy="1214510"/>
        </p:xfrm>
        <a:graphic>
          <a:graphicData uri="http://schemas.openxmlformats.org/drawingml/2006/table">
            <a:tbl>
              <a:tblPr/>
              <a:tblGrid>
                <a:gridCol w="1266092">
                  <a:extLst>
                    <a:ext uri="{9D8B030D-6E8A-4147-A177-3AD203B41FA5}">
                      <a16:colId xmlns:a16="http://schemas.microsoft.com/office/drawing/2014/main" val="1034952786"/>
                    </a:ext>
                  </a:extLst>
                </a:gridCol>
                <a:gridCol w="2292120">
                  <a:extLst>
                    <a:ext uri="{9D8B030D-6E8A-4147-A177-3AD203B41FA5}">
                      <a16:colId xmlns:a16="http://schemas.microsoft.com/office/drawing/2014/main" val="1115166249"/>
                    </a:ext>
                  </a:extLst>
                </a:gridCol>
                <a:gridCol w="2912927">
                  <a:extLst>
                    <a:ext uri="{9D8B030D-6E8A-4147-A177-3AD203B41FA5}">
                      <a16:colId xmlns:a16="http://schemas.microsoft.com/office/drawing/2014/main" val="1105174284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175167040"/>
                    </a:ext>
                  </a:extLst>
                </a:gridCol>
              </a:tblGrid>
              <a:tr h="430800"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 err="1">
                          <a:solidFill>
                            <a:srgbClr val="FFFFFF"/>
                          </a:solidFill>
                          <a:effectLst/>
                        </a:rPr>
                        <a:t>HSCode</a:t>
                      </a:r>
                      <a:endParaRPr lang="tr-TR" sz="1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5169" marR="35169" marT="140677" marB="140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="1" dirty="0">
                          <a:solidFill>
                            <a:srgbClr val="FFFFFF"/>
                          </a:solidFill>
                          <a:effectLst/>
                        </a:rPr>
                        <a:t>Product </a:t>
                      </a:r>
                      <a:r>
                        <a:rPr lang="tr-TR" sz="1000" b="1" dirty="0" err="1">
                          <a:solidFill>
                            <a:srgbClr val="FFFFFF"/>
                          </a:solidFill>
                          <a:effectLst/>
                        </a:rPr>
                        <a:t>Category</a:t>
                      </a:r>
                      <a:endParaRPr lang="tr-TR" sz="1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5169" marR="35169" marT="140677" marB="140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="1">
                          <a:solidFill>
                            <a:srgbClr val="FFFFFF"/>
                          </a:solidFill>
                          <a:effectLst/>
                        </a:rPr>
                        <a:t>Technical regulation</a:t>
                      </a:r>
                    </a:p>
                  </a:txBody>
                  <a:tcPr marL="35169" marR="35169" marT="140677" marB="140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="1">
                          <a:solidFill>
                            <a:srgbClr val="FFFFFF"/>
                          </a:solidFill>
                          <a:effectLst/>
                        </a:rPr>
                        <a:t>Certificates</a:t>
                      </a:r>
                    </a:p>
                  </a:txBody>
                  <a:tcPr marL="35169" marR="35169" marT="140677" marB="1406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06559"/>
                  </a:ext>
                </a:extLst>
              </a:tr>
              <a:tr h="439568"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effectLst/>
                        </a:rPr>
                        <a:t>842211000000</a:t>
                      </a:r>
                    </a:p>
                  </a:txBody>
                  <a:tcPr marL="35169" marR="35169" marT="70338" marB="703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effectLst/>
                        </a:rPr>
                        <a:t>-- Of </a:t>
                      </a:r>
                      <a:r>
                        <a:rPr lang="tr-TR" sz="1400" dirty="0" err="1">
                          <a:effectLst/>
                        </a:rPr>
                        <a:t>the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household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type</a:t>
                      </a:r>
                      <a:endParaRPr lang="tr-TR" sz="1400" dirty="0">
                        <a:effectLst/>
                      </a:endParaRPr>
                    </a:p>
                  </a:txBody>
                  <a:tcPr marL="35169" marR="35169" marT="70338" marB="703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GCC Technical Regulation for Low Voltage Electrical Equipment and Appliances</a:t>
                      </a:r>
                    </a:p>
                  </a:txBody>
                  <a:tcPr marL="35169" marR="35169" marT="70338" marB="703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>
                          <a:effectLst/>
                        </a:rPr>
                        <a:t>IECEE </a:t>
                      </a:r>
                      <a:r>
                        <a:rPr lang="tr-TR" sz="1400" dirty="0" err="1">
                          <a:effectLst/>
                        </a:rPr>
                        <a:t>Certificate</a:t>
                      </a:r>
                      <a:endParaRPr lang="tr-TR" sz="1400" dirty="0">
                        <a:effectLst/>
                      </a:endParaRPr>
                    </a:p>
                    <a:p>
                      <a:pPr algn="l"/>
                      <a:r>
                        <a:rPr lang="tr-TR" sz="1400" dirty="0">
                          <a:effectLst/>
                        </a:rPr>
                        <a:t>OR QM </a:t>
                      </a:r>
                      <a:r>
                        <a:rPr lang="tr-TR" sz="1400" dirty="0" err="1">
                          <a:effectLst/>
                        </a:rPr>
                        <a:t>Certificate</a:t>
                      </a:r>
                      <a:endParaRPr lang="tr-TR" sz="1400" dirty="0">
                        <a:effectLst/>
                      </a:endParaRPr>
                    </a:p>
                  </a:txBody>
                  <a:tcPr marL="35169" marR="35169" marT="70338" marB="7033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47705"/>
                  </a:ext>
                </a:extLst>
              </a:tr>
            </a:tbl>
          </a:graphicData>
        </a:graphic>
      </p:graphicFrame>
      <p:sp>
        <p:nvSpPr>
          <p:cNvPr id="11" name="Dikdörtgen 10">
            <a:extLst>
              <a:ext uri="{FF2B5EF4-FFF2-40B4-BE49-F238E27FC236}">
                <a16:creationId xmlns:a16="http://schemas.microsoft.com/office/drawing/2014/main" id="{DA4B8E72-48CA-482E-891C-110535B8E82C}"/>
              </a:ext>
            </a:extLst>
          </p:cNvPr>
          <p:cNvSpPr/>
          <p:nvPr/>
        </p:nvSpPr>
        <p:spPr>
          <a:xfrm>
            <a:off x="687505" y="2043200"/>
            <a:ext cx="8229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IECEE sertifikası için  onaylı sertifika kuruluşu (CB test raporu) ve sertifikası olması gerekmektedir.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IECEE sertifikası için Üretici firma ya da İthalatçı firmanın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https://jeem1.saso.gov.sa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linkinden başvuru yapması gerekmektedir.</a:t>
            </a:r>
          </a:p>
          <a:p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Aşağıdaki üründe IECEE sertifikası zorunlu olup,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Mark(QM) isteğe bağlıdır. 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37A0BBB6-22BF-4F6E-AF86-CC48FE4E9C1A}"/>
              </a:ext>
            </a:extLst>
          </p:cNvPr>
          <p:cNvSpPr/>
          <p:nvPr/>
        </p:nvSpPr>
        <p:spPr>
          <a:xfrm>
            <a:off x="7190891" y="5800910"/>
            <a:ext cx="1754123" cy="605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68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16</a:t>
            </a:fld>
            <a:endParaRPr lang="en-US"/>
          </a:p>
        </p:txBody>
      </p:sp>
      <p:sp>
        <p:nvSpPr>
          <p:cNvPr id="16" name="Unvan 1">
            <a:extLst>
              <a:ext uri="{FF2B5EF4-FFF2-40B4-BE49-F238E27FC236}">
                <a16:creationId xmlns:a16="http://schemas.microsoft.com/office/drawing/2014/main" id="{200862F5-F080-4BBD-8615-4A0D78FA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1093"/>
            <a:ext cx="9143999" cy="494771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SASO IECEE Kapsamında Olan Ürün Grupları</a:t>
            </a:r>
          </a:p>
        </p:txBody>
      </p:sp>
      <p:graphicFrame>
        <p:nvGraphicFramePr>
          <p:cNvPr id="11" name="İçerik Yer Tutucusu 3">
            <a:extLst>
              <a:ext uri="{FF2B5EF4-FFF2-40B4-BE49-F238E27FC236}">
                <a16:creationId xmlns:a16="http://schemas.microsoft.com/office/drawing/2014/main" id="{91279C61-AF56-42FD-A726-3D5E1D5DC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344599"/>
              </p:ext>
            </p:extLst>
          </p:nvPr>
        </p:nvGraphicFramePr>
        <p:xfrm>
          <a:off x="496957" y="2107096"/>
          <a:ext cx="8737291" cy="48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34">
                  <a:extLst>
                    <a:ext uri="{9D8B030D-6E8A-4147-A177-3AD203B41FA5}">
                      <a16:colId xmlns:a16="http://schemas.microsoft.com/office/drawing/2014/main" val="3006328069"/>
                    </a:ext>
                  </a:extLst>
                </a:gridCol>
                <a:gridCol w="3854922">
                  <a:extLst>
                    <a:ext uri="{9D8B030D-6E8A-4147-A177-3AD203B41FA5}">
                      <a16:colId xmlns:a16="http://schemas.microsoft.com/office/drawing/2014/main" val="1486920716"/>
                    </a:ext>
                  </a:extLst>
                </a:gridCol>
                <a:gridCol w="465134">
                  <a:extLst>
                    <a:ext uri="{9D8B030D-6E8A-4147-A177-3AD203B41FA5}">
                      <a16:colId xmlns:a16="http://schemas.microsoft.com/office/drawing/2014/main" val="2525597114"/>
                    </a:ext>
                  </a:extLst>
                </a:gridCol>
                <a:gridCol w="3952101">
                  <a:extLst>
                    <a:ext uri="{9D8B030D-6E8A-4147-A177-3AD203B41FA5}">
                      <a16:colId xmlns:a16="http://schemas.microsoft.com/office/drawing/2014/main" val="2876117030"/>
                    </a:ext>
                  </a:extLst>
                </a:gridCol>
              </a:tblGrid>
              <a:tr h="368773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Ürün Grubu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Ürün Grubu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039614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Cep Telefonları ve Aksesuarları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Ev Tipi Elektrikli Fritözler.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446738"/>
                  </a:ext>
                </a:extLst>
              </a:tr>
              <a:tr h="63651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Taşınabilir Bataryalar ve Cep Telefonu Bataryaları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Video Oyun Cihazları ve Aksesuarları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121647"/>
                  </a:ext>
                </a:extLst>
              </a:tr>
              <a:tr h="63651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Dizüstü Bilgisayarlar, Tabletler ve Aksesuarları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Elektrikli Su Isıtıcıları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780786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Akıllı Saatler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Elektrik Kabloları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201338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Bulaşık Makineleri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Kahve Makineleri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807582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Elektrikli Pompalar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Elektrik Devre Kesiciler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188553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Televizyonlar ve Ekranlar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Cep Telefonları İçin Şarj Kabloları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65454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Aydınlatma Ürünleri ve Aksesuarları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Tıraş Makineleri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65166"/>
                  </a:ext>
                </a:extLst>
              </a:tr>
              <a:tr h="36877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Elektronik Sigara Sistemleri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dirty="0"/>
                        <a:t>Masaüstü Kişisel Bilgisayar (PC)​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318335"/>
                  </a:ext>
                </a:extLst>
              </a:tr>
              <a:tr h="636513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Küçük </a:t>
                      </a:r>
                      <a:r>
                        <a:rPr lang="tr-TR" sz="1800" dirty="0" err="1"/>
                        <a:t>Fotovoltaik</a:t>
                      </a:r>
                      <a:r>
                        <a:rPr lang="tr-TR" sz="1800" dirty="0"/>
                        <a:t> Güneş Enerji Sistemleri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46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17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GCTS, IECEE sertifikalarını temin etmek için TSE  Elektroteknik Sektör Müdürlüğü tarafından belgelendirmeniz gerekmektedir.   Hilal Hanım’dan bilgi alabilirsiniz.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Hilal Durukan 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hdurukan@tse.org.tr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03124166737 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5169762-05D6-4A79-83D4-7ADFF6768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7318"/>
              </p:ext>
            </p:extLst>
          </p:nvPr>
        </p:nvGraphicFramePr>
        <p:xfrm>
          <a:off x="526577" y="2922272"/>
          <a:ext cx="8885889" cy="3787156"/>
        </p:xfrm>
        <a:graphic>
          <a:graphicData uri="http://schemas.openxmlformats.org/drawingml/2006/table">
            <a:tbl>
              <a:tblPr/>
              <a:tblGrid>
                <a:gridCol w="1043865">
                  <a:extLst>
                    <a:ext uri="{9D8B030D-6E8A-4147-A177-3AD203B41FA5}">
                      <a16:colId xmlns:a16="http://schemas.microsoft.com/office/drawing/2014/main" val="4202912470"/>
                    </a:ext>
                  </a:extLst>
                </a:gridCol>
                <a:gridCol w="3220278">
                  <a:extLst>
                    <a:ext uri="{9D8B030D-6E8A-4147-A177-3AD203B41FA5}">
                      <a16:colId xmlns:a16="http://schemas.microsoft.com/office/drawing/2014/main" val="2052054774"/>
                    </a:ext>
                  </a:extLst>
                </a:gridCol>
                <a:gridCol w="2723052">
                  <a:extLst>
                    <a:ext uri="{9D8B030D-6E8A-4147-A177-3AD203B41FA5}">
                      <a16:colId xmlns:a16="http://schemas.microsoft.com/office/drawing/2014/main" val="1646191135"/>
                    </a:ext>
                  </a:extLst>
                </a:gridCol>
                <a:gridCol w="1898694">
                  <a:extLst>
                    <a:ext uri="{9D8B030D-6E8A-4147-A177-3AD203B41FA5}">
                      <a16:colId xmlns:a16="http://schemas.microsoft.com/office/drawing/2014/main" val="4175078204"/>
                    </a:ext>
                  </a:extLst>
                </a:gridCol>
              </a:tblGrid>
              <a:tr h="202032">
                <a:tc>
                  <a:txBody>
                    <a:bodyPr/>
                    <a:lstStyle/>
                    <a:p>
                      <a:pPr algn="l"/>
                      <a:r>
                        <a:rPr lang="tr-TR" sz="800" b="1">
                          <a:solidFill>
                            <a:srgbClr val="FFFFFF"/>
                          </a:solidFill>
                          <a:effectLst/>
                        </a:rPr>
                        <a:t>HSCode</a:t>
                      </a:r>
                    </a:p>
                  </a:txBody>
                  <a:tcPr marL="19188" marR="19188" marT="76753" marB="76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800" b="1">
                          <a:solidFill>
                            <a:srgbClr val="FFFFFF"/>
                          </a:solidFill>
                          <a:effectLst/>
                        </a:rPr>
                        <a:t>Product Category</a:t>
                      </a:r>
                    </a:p>
                  </a:txBody>
                  <a:tcPr marL="19188" marR="19188" marT="76753" marB="76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800" b="1">
                          <a:solidFill>
                            <a:srgbClr val="FFFFFF"/>
                          </a:solidFill>
                          <a:effectLst/>
                        </a:rPr>
                        <a:t>Technical regulation</a:t>
                      </a:r>
                    </a:p>
                  </a:txBody>
                  <a:tcPr marL="19188" marR="19188" marT="76753" marB="76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800" b="1">
                          <a:solidFill>
                            <a:srgbClr val="FFFFFF"/>
                          </a:solidFill>
                          <a:effectLst/>
                        </a:rPr>
                        <a:t>Certificates</a:t>
                      </a:r>
                    </a:p>
                  </a:txBody>
                  <a:tcPr marL="19188" marR="19188" marT="76753" marB="76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13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841810000000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- Combined refrigerator-freezers, fitted with separate external doors or drawers, or combinations thereof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GCC Technical Regulation for Low Voltage Electrical Equipment and Appliances - GMARK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GCTS CertificateOR QM Certificate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12283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841821000000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-- </a:t>
                      </a:r>
                      <a:r>
                        <a:rPr lang="tr-TR" sz="1200" dirty="0" err="1">
                          <a:effectLst/>
                        </a:rPr>
                        <a:t>Compression-type</a:t>
                      </a:r>
                      <a:endParaRPr lang="tr-TR" sz="1200" dirty="0">
                        <a:effectLst/>
                      </a:endParaRP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GCC Technical Regulation for Low Voltage Electrical Equipment and Appliances - GMARK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GCTS CertificateOR QM Certificate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46478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841830000000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- Freezers of the chest type, not exceeding 800 L capacity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GCC Technical Regulation for Low Voltage Electrical Equipment and Appliances - GMARK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GCTS CertificateOR QM Certificate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97917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841840000000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- Freezers of the upright type, not exceeding 900 L capacity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GCC Technical Regulation for Low Voltage Electrical Equipment and Appliances - GMARK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GCTS CertificateOR QM Certificate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10475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841850000001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Cooling Boxes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GCC Technical Regulation for Low Voltage Electrical Equipment and Appliances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COC </a:t>
                      </a:r>
                      <a:r>
                        <a:rPr lang="tr-TR" sz="1200" dirty="0" err="1">
                          <a:effectLst/>
                        </a:rPr>
                        <a:t>CertificateOR</a:t>
                      </a:r>
                      <a:r>
                        <a:rPr lang="tr-TR" sz="1200" dirty="0">
                          <a:effectLst/>
                        </a:rPr>
                        <a:t> IECEE </a:t>
                      </a:r>
                      <a:r>
                        <a:rPr lang="tr-TR" sz="1200" dirty="0" err="1">
                          <a:effectLst/>
                        </a:rPr>
                        <a:t>CertificateOR</a:t>
                      </a:r>
                      <a:r>
                        <a:rPr lang="tr-TR" sz="1200" dirty="0">
                          <a:effectLst/>
                        </a:rPr>
                        <a:t> QM </a:t>
                      </a:r>
                      <a:r>
                        <a:rPr lang="tr-TR" sz="1200" dirty="0" err="1">
                          <a:effectLst/>
                        </a:rPr>
                        <a:t>Certificate</a:t>
                      </a:r>
                      <a:endParaRPr lang="tr-TR" sz="1200" dirty="0">
                        <a:effectLst/>
                      </a:endParaRP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34342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841850000002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Freezing Boxes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GCC Technical Regulation for Low Voltage Electrical Equipment and Appliances</a:t>
                      </a: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COC </a:t>
                      </a:r>
                      <a:r>
                        <a:rPr lang="tr-TR" sz="1200" dirty="0" err="1">
                          <a:effectLst/>
                        </a:rPr>
                        <a:t>CertificateOR</a:t>
                      </a:r>
                      <a:r>
                        <a:rPr lang="tr-TR" sz="1200" dirty="0">
                          <a:effectLst/>
                        </a:rPr>
                        <a:t> IECEE </a:t>
                      </a:r>
                      <a:r>
                        <a:rPr lang="tr-TR" sz="1200" dirty="0" err="1">
                          <a:effectLst/>
                        </a:rPr>
                        <a:t>CertificateOR</a:t>
                      </a:r>
                      <a:r>
                        <a:rPr lang="tr-TR" sz="1200" dirty="0">
                          <a:effectLst/>
                        </a:rPr>
                        <a:t> QM </a:t>
                      </a:r>
                      <a:r>
                        <a:rPr lang="tr-TR" sz="1200" dirty="0" err="1">
                          <a:effectLst/>
                        </a:rPr>
                        <a:t>Certificate</a:t>
                      </a:r>
                      <a:endParaRPr lang="tr-TR" sz="1200" dirty="0">
                        <a:effectLst/>
                      </a:endParaRPr>
                    </a:p>
                  </a:txBody>
                  <a:tcPr marL="19188" marR="19188" marT="38376" marB="383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2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8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18</a:t>
            </a:fld>
            <a:endParaRPr lang="en-US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E9D1392B-7180-48DD-AE9B-145FFDBB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1494594"/>
            <a:ext cx="8229600" cy="494771"/>
          </a:xfrm>
        </p:spPr>
        <p:txBody>
          <a:bodyPr>
            <a:noAutofit/>
          </a:bodyPr>
          <a:lstStyle/>
          <a:p>
            <a:pPr algn="l"/>
            <a:r>
              <a:rPr lang="tr-T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5.5 Verimlilik Sertifikaları / Etiketleri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A4B8E72-48CA-482E-891C-110535B8E82C}"/>
              </a:ext>
            </a:extLst>
          </p:cNvPr>
          <p:cNvSpPr/>
          <p:nvPr/>
        </p:nvSpPr>
        <p:spPr>
          <a:xfrm>
            <a:off x="745330" y="2049810"/>
            <a:ext cx="8488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	Verimlilik sertifikaları gereksinimi</a:t>
            </a:r>
            <a:r>
              <a:rPr lang="tr-T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https://saber.sa/home/hscodes</a:t>
            </a:r>
            <a:r>
              <a:rPr lang="tr-TR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tr-TR" dirty="0">
                <a:latin typeface="Times New Roman" panose="02020603050405020304" pitchFamily="18" charset="0"/>
              </a:rPr>
              <a:t>bağlantısı regülasyon sorgulamasında </a:t>
            </a:r>
            <a:r>
              <a:rPr lang="tr-TR" b="1" u="sng" dirty="0">
                <a:latin typeface="Times New Roman" panose="02020603050405020304" pitchFamily="18" charset="0"/>
              </a:rPr>
              <a:t>çıkmamaktadır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tr-TR" dirty="0">
              <a:latin typeface="Times New Roman" panose="02020603050405020304" pitchFamily="18" charset="0"/>
            </a:endParaRPr>
          </a:p>
          <a:p>
            <a:pPr algn="just"/>
            <a:r>
              <a:rPr lang="tr-TR" dirty="0">
                <a:hlinkClick r:id="rId6"/>
              </a:rPr>
              <a:t>https://www.saso.gov.sa/en/laws-and-regulations/technical_regulations/pages/default.aspx</a:t>
            </a:r>
            <a:r>
              <a:rPr lang="tr-TR" dirty="0"/>
              <a:t> linkinden regülasyonlar kontrol edilmelidir. </a:t>
            </a:r>
          </a:p>
          <a:p>
            <a:pPr algn="just"/>
            <a:r>
              <a:rPr lang="tr-TR" dirty="0"/>
              <a:t>	Halihazırda 3 adet regülasyonda verimlilik etiketi gerekmektedir, regülasyonlar içerisinde ürün grupları belirtilmiştir. </a:t>
            </a:r>
          </a:p>
          <a:p>
            <a:pPr algn="just"/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Regulation for Energy Efficiency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Regulation for Water Rationalization Tools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Regulation for Degradable Plastic Products</a:t>
            </a:r>
            <a:endParaRPr lang="tr-T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9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19</a:t>
            </a:fld>
            <a:endParaRPr lang="en-US"/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id="{1A5EBE08-20D3-46CC-B056-4829D3E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8697"/>
            <a:ext cx="9978887" cy="817250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Etiket Gereksinimi Olan Ürün Grupları</a:t>
            </a:r>
          </a:p>
        </p:txBody>
      </p:sp>
      <p:graphicFrame>
        <p:nvGraphicFramePr>
          <p:cNvPr id="14" name="İçerik Yer Tutucusu 3">
            <a:extLst>
              <a:ext uri="{FF2B5EF4-FFF2-40B4-BE49-F238E27FC236}">
                <a16:creationId xmlns:a16="http://schemas.microsoft.com/office/drawing/2014/main" id="{A33F8B5B-1CC0-4D6F-B428-894CC03AB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612260"/>
              </p:ext>
            </p:extLst>
          </p:nvPr>
        </p:nvGraphicFramePr>
        <p:xfrm>
          <a:off x="370364" y="2015673"/>
          <a:ext cx="874823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37">
                  <a:extLst>
                    <a:ext uri="{9D8B030D-6E8A-4147-A177-3AD203B41FA5}">
                      <a16:colId xmlns:a16="http://schemas.microsoft.com/office/drawing/2014/main" val="3006328069"/>
                    </a:ext>
                  </a:extLst>
                </a:gridCol>
                <a:gridCol w="3443164">
                  <a:extLst>
                    <a:ext uri="{9D8B030D-6E8A-4147-A177-3AD203B41FA5}">
                      <a16:colId xmlns:a16="http://schemas.microsoft.com/office/drawing/2014/main" val="1486920716"/>
                    </a:ext>
                  </a:extLst>
                </a:gridCol>
                <a:gridCol w="3299647">
                  <a:extLst>
                    <a:ext uri="{9D8B030D-6E8A-4147-A177-3AD203B41FA5}">
                      <a16:colId xmlns:a16="http://schemas.microsoft.com/office/drawing/2014/main" val="2525597114"/>
                    </a:ext>
                  </a:extLst>
                </a:gridCol>
                <a:gridCol w="1456989">
                  <a:extLst>
                    <a:ext uri="{9D8B030D-6E8A-4147-A177-3AD203B41FA5}">
                      <a16:colId xmlns:a16="http://schemas.microsoft.com/office/drawing/2014/main" val="2876117030"/>
                    </a:ext>
                  </a:extLst>
                </a:gridCol>
              </a:tblGrid>
              <a:tr h="310075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Ürün Grubu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Standart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TSE Yetkisi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039614"/>
                  </a:ext>
                </a:extLst>
              </a:tr>
              <a:tr h="19675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Klimalar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2663:2021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4673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 Kapasiteli Klimalar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2874:2016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21647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Buzdolabı – Dondurucular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2892:2018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0786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Çamaşır Makineleri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2885:2018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201338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Kurutma Makineleri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2883:2017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0758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Isıtıcıları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2884:2017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88553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Aydınlatma Ürünleri </a:t>
                      </a:r>
                      <a:r>
                        <a:rPr lang="tr-T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2870:2018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46971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Aydınlatma Ürünleri </a:t>
                      </a:r>
                      <a:r>
                        <a:rPr lang="tr-T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2902:2018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97540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Aydınlatma Ürünleri </a:t>
                      </a:r>
                      <a:r>
                        <a:rPr lang="tr-T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2927:2019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55611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Elektrik Motorları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SASO 2893:2018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65166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Araç Lastikleri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2857:2016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8988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00926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Musluk ve Bataryalar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1473, SASO 2566,vd.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8988" rtl="0" eaLnBrk="1" latinLnBrk="0" hangingPunct="1"/>
                      <a:r>
                        <a:rPr lang="tr-TR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31959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Çözünebilen Plastik Ürünler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SASO 2879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8988" rtl="0" eaLnBrk="1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 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4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46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90283" y="1634919"/>
            <a:ext cx="8939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İçerik</a:t>
            </a:r>
          </a:p>
          <a:p>
            <a:pPr marL="457200" indent="-457200">
              <a:buAutoNum type="arabicPeriod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Genel Bilgi………………………………………………………………..3</a:t>
            </a:r>
          </a:p>
          <a:p>
            <a:pPr marL="457200" indent="-457200">
              <a:buFontTx/>
              <a:buAutoNum type="arabicPeriod"/>
            </a:pP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Platformu Belgelendirme Türleri…………………………………………………4</a:t>
            </a:r>
          </a:p>
          <a:p>
            <a:pPr marL="457200" indent="-457200">
              <a:buFontTx/>
              <a:buAutoNum type="arabicPeriod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Regülasyon Belirleme…………………………………………………………………...6</a:t>
            </a:r>
          </a:p>
          <a:p>
            <a:pPr marL="457200" indent="-457200">
              <a:buFontTx/>
              <a:buAutoNum type="arabicPeriod"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Regülasyon ve SASO Standartlarına Erişim…………………………………………….8</a:t>
            </a:r>
          </a:p>
          <a:p>
            <a:pPr lvl="0"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Regülasyon Kapsamındaki Sertifika Türleri………………………………………………10</a:t>
            </a:r>
          </a:p>
          <a:p>
            <a:pPr marL="784738" lvl="1" indent="-285750" defTabSz="914400"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Type1-A &amp; Type3)</a:t>
            </a:r>
          </a:p>
          <a:p>
            <a:pPr marL="784738" lvl="1" indent="-285750" defTabSz="914400"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</a:t>
            </a:r>
          </a:p>
          <a:p>
            <a:pPr marL="784738" lvl="1" indent="-285750" defTabSz="914400"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 G Mark</a:t>
            </a:r>
          </a:p>
          <a:p>
            <a:pPr marL="784738" lvl="1" indent="-285750" defTabSz="914400"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 IECEE</a:t>
            </a:r>
          </a:p>
          <a:p>
            <a:pPr marL="784738" lvl="1" indent="-285750" defTabSz="914400"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Verimlilik Sertifikaları / Etiketleri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Herhangi Bir Regülasyon Kapsamına Girmeyen Ürün Belgelendirmesi………………....20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Satış Amaçlı Olmayan, Kurulum ya da Sunum Amaçlı Gönderilecek Ürün Bel………....21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Sevkiyat Uygunluk Belgesi (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)…………………………………………….22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Sanayi ve Maden Kaynakları Bakanlığına Kaydedilmesi Zorunlu Ürünler……………....23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TSE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Süreci………………………………………………………………………...26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Ücret Tarifeleri…………………………………………………………………………...31</a:t>
            </a:r>
          </a:p>
          <a:p>
            <a:pPr defTabSz="914400"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 Kaydı ( Suudi İthalatçılar için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)……………………………………………...33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6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20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Herhangi Bir Regülasyon Kapsamına Girmeyen Ürün Belgelendirmesi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Herhangi bir Regülasyonun kapsamında olmadığı ‘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sertifika tipinde Üreticilerin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belgelendirme çalışması yapmasına gerek yoktur.  Suudi ithalatçı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platformunda ürün kaydını gerçekleştirip, tedarikçi deklarasyonu (self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yükleyerek ürününe 1 senelik onay alabilir.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B9F202E8-5B53-4A32-9466-7A306728F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00259"/>
              </p:ext>
            </p:extLst>
          </p:nvPr>
        </p:nvGraphicFramePr>
        <p:xfrm>
          <a:off x="605044" y="4940109"/>
          <a:ext cx="8748713" cy="1171055"/>
        </p:xfrm>
        <a:graphic>
          <a:graphicData uri="http://schemas.openxmlformats.org/drawingml/2006/table">
            <a:tbl>
              <a:tblPr/>
              <a:tblGrid>
                <a:gridCol w="1345956">
                  <a:extLst>
                    <a:ext uri="{9D8B030D-6E8A-4147-A177-3AD203B41FA5}">
                      <a16:colId xmlns:a16="http://schemas.microsoft.com/office/drawing/2014/main" val="159002706"/>
                    </a:ext>
                  </a:extLst>
                </a:gridCol>
                <a:gridCol w="2124043">
                  <a:extLst>
                    <a:ext uri="{9D8B030D-6E8A-4147-A177-3AD203B41FA5}">
                      <a16:colId xmlns:a16="http://schemas.microsoft.com/office/drawing/2014/main" val="3661462377"/>
                    </a:ext>
                  </a:extLst>
                </a:gridCol>
                <a:gridCol w="2136914">
                  <a:extLst>
                    <a:ext uri="{9D8B030D-6E8A-4147-A177-3AD203B41FA5}">
                      <a16:colId xmlns:a16="http://schemas.microsoft.com/office/drawing/2014/main" val="1347031288"/>
                    </a:ext>
                  </a:extLst>
                </a:gridCol>
                <a:gridCol w="3141800">
                  <a:extLst>
                    <a:ext uri="{9D8B030D-6E8A-4147-A177-3AD203B41FA5}">
                      <a16:colId xmlns:a16="http://schemas.microsoft.com/office/drawing/2014/main" val="4172552051"/>
                    </a:ext>
                  </a:extLst>
                </a:gridCol>
              </a:tblGrid>
              <a:tr h="538382"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HSCode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Product Category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>
                          <a:solidFill>
                            <a:srgbClr val="FFFFFF"/>
                          </a:solidFill>
                          <a:effectLst/>
                        </a:rPr>
                        <a:t>Technical </a:t>
                      </a:r>
                      <a:r>
                        <a:rPr lang="tr-TR" sz="1600" b="1" dirty="0" err="1">
                          <a:solidFill>
                            <a:srgbClr val="FFFFFF"/>
                          </a:solidFill>
                          <a:effectLst/>
                        </a:rPr>
                        <a:t>regulation</a:t>
                      </a:r>
                      <a:endParaRPr lang="tr-TR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FFFFFF"/>
                          </a:solidFill>
                          <a:effectLst/>
                        </a:rPr>
                        <a:t>Certificates</a:t>
                      </a:r>
                    </a:p>
                  </a:txBody>
                  <a:tcPr marL="37388" marR="37388" marT="149551" marB="1495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5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583442"/>
                  </a:ext>
                </a:extLst>
              </a:tr>
              <a:tr h="628113"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effectLst/>
                        </a:rPr>
                        <a:t>853710000001</a:t>
                      </a: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effectLst/>
                        </a:rPr>
                        <a:t>Plates</a:t>
                      </a: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>
                          <a:effectLst/>
                        </a:rPr>
                        <a:t>-</a:t>
                      </a: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effectLst/>
                        </a:rPr>
                        <a:t>- </a:t>
                      </a:r>
                      <a:r>
                        <a:rPr lang="tr-TR" sz="1600" dirty="0" err="1">
                          <a:effectLst/>
                        </a:rPr>
                        <a:t>Supplier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Conformity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r>
                        <a:rPr lang="tr-TR" sz="1600" dirty="0" err="1">
                          <a:effectLst/>
                        </a:rPr>
                        <a:t>Declaration</a:t>
                      </a:r>
                      <a:endParaRPr lang="tr-TR" sz="1600" dirty="0">
                        <a:effectLst/>
                      </a:endParaRPr>
                    </a:p>
                  </a:txBody>
                  <a:tcPr marL="37388" marR="37388" marT="74775" marB="747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E72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38427"/>
                  </a:ext>
                </a:extLst>
              </a:tr>
            </a:tbl>
          </a:graphicData>
        </a:graphic>
      </p:graphicFrame>
      <p:sp>
        <p:nvSpPr>
          <p:cNvPr id="11" name="Dikdörtgen 10">
            <a:extLst>
              <a:ext uri="{FF2B5EF4-FFF2-40B4-BE49-F238E27FC236}">
                <a16:creationId xmlns:a16="http://schemas.microsoft.com/office/drawing/2014/main" id="{1CC0AEDC-D94F-430A-BBA0-D21F98667FC0}"/>
              </a:ext>
            </a:extLst>
          </p:cNvPr>
          <p:cNvSpPr/>
          <p:nvPr/>
        </p:nvSpPr>
        <p:spPr>
          <a:xfrm>
            <a:off x="6205684" y="5561357"/>
            <a:ext cx="3048681" cy="432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6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21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Satış Amaçlı Olmayan, Kurulum ya da Sunum Amaçlı Gönderilecek Ürün Belgelendirmesi 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/>
              <a:t>	Satış amaçlı olmayan, kurulum ya da sunum amaçlı gönderilecek ürün sevkiyatları ; </a:t>
            </a:r>
            <a:r>
              <a:rPr lang="tr-TR" dirty="0" err="1"/>
              <a:t>Saber</a:t>
            </a:r>
            <a:r>
              <a:rPr lang="tr-TR" dirty="0"/>
              <a:t> </a:t>
            </a:r>
            <a:r>
              <a:rPr lang="tr-TR" dirty="0" err="1"/>
              <a:t>portalında</a:t>
            </a:r>
            <a:r>
              <a:rPr lang="tr-TR" dirty="0"/>
              <a:t> giriş kısmındaki “</a:t>
            </a:r>
            <a:r>
              <a:rPr lang="tr-TR" dirty="0" err="1"/>
              <a:t>Products</a:t>
            </a:r>
            <a:r>
              <a:rPr lang="tr-TR" dirty="0"/>
              <a:t> not </a:t>
            </a:r>
            <a:r>
              <a:rPr lang="tr-TR" dirty="0" err="1"/>
              <a:t>intended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marketing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consumer</a:t>
            </a:r>
            <a:r>
              <a:rPr lang="tr-TR" dirty="0"/>
              <a:t>” sekmesi seçilerek, Sertifika kuruluşundan belge almaya gerek olmadan </a:t>
            </a:r>
            <a:r>
              <a:rPr lang="tr-TR" dirty="0" err="1"/>
              <a:t>Saber</a:t>
            </a:r>
            <a:r>
              <a:rPr lang="tr-TR" dirty="0"/>
              <a:t> </a:t>
            </a:r>
            <a:r>
              <a:rPr lang="tr-TR" dirty="0" err="1"/>
              <a:t>portalı</a:t>
            </a:r>
            <a:r>
              <a:rPr lang="tr-TR" dirty="0"/>
              <a:t> üzerinden belgelendirilebilmektedir.  </a:t>
            </a:r>
            <a:r>
              <a:rPr lang="tr-TR" dirty="0" err="1"/>
              <a:t>Saber</a:t>
            </a:r>
            <a:r>
              <a:rPr lang="tr-TR" dirty="0"/>
              <a:t> </a:t>
            </a:r>
            <a:r>
              <a:rPr lang="tr-TR" dirty="0" err="1"/>
              <a:t>portalına</a:t>
            </a:r>
            <a:r>
              <a:rPr lang="tr-TR" dirty="0"/>
              <a:t> girişi Suudi ithalatçılar yapmaktadır.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1B91EA6-1D51-4280-AB87-E6085E1F8715}"/>
              </a:ext>
            </a:extLst>
          </p:cNvPr>
          <p:cNvSpPr/>
          <p:nvPr/>
        </p:nvSpPr>
        <p:spPr>
          <a:xfrm>
            <a:off x="486013" y="4928615"/>
            <a:ext cx="6113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https://noncommercial.saber.sa/account/login</a:t>
            </a:r>
            <a:r>
              <a:rPr lang="tr-TR" dirty="0"/>
              <a:t>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298783A-5546-45F9-AB0F-D663B8EEF5ED}"/>
              </a:ext>
            </a:extLst>
          </p:cNvPr>
          <p:cNvSpPr/>
          <p:nvPr/>
        </p:nvSpPr>
        <p:spPr>
          <a:xfrm>
            <a:off x="486013" y="5532745"/>
            <a:ext cx="378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6"/>
              </a:rPr>
              <a:t>https://saber.sa/home/UserGuide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58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22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Sevkiyat Uygunluk Belgesi (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İlgili belgelendirme aşamaları tamamlanan ürünün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portalına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girişi yapıldıktan ve sertifika kuruluşu tarafından onay verildikten sonra 1 sene geçerli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ürün uygunluk belgesi alınmış olmaktadır. Bu 1 sene içerisindeki yapılacak olan ürün sevkiyatları için Suudi İthalatçı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portalında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sevkiyat uygunluk belgesi için talep yapar. Herhangi bir fiziki gözetim yapılmaz.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portalı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üzerinde ürün bilgileri  sevkiyat faturası ile karşılaştırılır ve portal üzerinden onay verilir. </a:t>
            </a:r>
          </a:p>
          <a:p>
            <a:pPr algn="just">
              <a:spcAft>
                <a:spcPts val="0"/>
              </a:spcAf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0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23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Sanayi ve Maden Kaynakları Bakanlığına Kaydedilmesi Zorunlu Ürünler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Suudi Standartları, Metroloji ve Kalite Organizasyonu (SASO) tarafından yayımlanan genelgelerde HS kodları aşağıda belirtilen bazı ürünlerin ithalatı aşamasında, SABER elektronik platformundan sevkiyat uygunluk belgesi (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alınmadan önce ilgili ürünlere ilişkin Suudi Arabistan Krallığı Sanayi ve Maden Kaynakları Bakanlığı’na başvurularak QR kodlu ayrı bir onay alınması gerekmektedir.</a:t>
            </a:r>
          </a:p>
          <a:p>
            <a:pPr algn="just">
              <a:spcAft>
                <a:spcPts val="0"/>
              </a:spcAf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4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24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Sanayi ve Maden Kaynakları Bakanlığına Kaydedilmesi Zorunlu Ürünler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İçerik Yer Tutucusu 3">
            <a:extLst>
              <a:ext uri="{FF2B5EF4-FFF2-40B4-BE49-F238E27FC236}">
                <a16:creationId xmlns:a16="http://schemas.microsoft.com/office/drawing/2014/main" id="{4F8B180E-8E42-4F19-9E6B-C28F62701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42990"/>
              </p:ext>
            </p:extLst>
          </p:nvPr>
        </p:nvGraphicFramePr>
        <p:xfrm>
          <a:off x="496957" y="2107096"/>
          <a:ext cx="8791750" cy="543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486920716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525597114"/>
                    </a:ext>
                  </a:extLst>
                </a:gridCol>
                <a:gridCol w="1619373">
                  <a:extLst>
                    <a:ext uri="{9D8B030D-6E8A-4147-A177-3AD203B41FA5}">
                      <a16:colId xmlns:a16="http://schemas.microsoft.com/office/drawing/2014/main" val="2876117030"/>
                    </a:ext>
                  </a:extLst>
                </a:gridCol>
                <a:gridCol w="3464377">
                  <a:extLst>
                    <a:ext uri="{9D8B030D-6E8A-4147-A177-3AD203B41FA5}">
                      <a16:colId xmlns:a16="http://schemas.microsoft.com/office/drawing/2014/main" val="1149752374"/>
                    </a:ext>
                  </a:extLst>
                </a:gridCol>
              </a:tblGrid>
              <a:tr h="368773">
                <a:tc>
                  <a:txBody>
                    <a:bodyPr/>
                    <a:lstStyle/>
                    <a:p>
                      <a:r>
                        <a:rPr lang="tr-TR" sz="1800" dirty="0"/>
                        <a:t>HS Kodu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Ürün Grubu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Ürün Grubu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0396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57024210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Halılar, kilimler ve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halfleks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72142040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dirty="0"/>
                        <a:t>Haddelenmiş Metal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44673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69072300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Seramik Karo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48030010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Kağıt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12164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32089090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Diğer Boya ve Vernikler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730890900002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Korkuluklar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78078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55032000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Polyesterden Sentetik Lifler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8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480300900001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Hastane yatakları için koruyucu örtüler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20133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Sentetik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Rbres'ten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İplik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73251010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Kanalizasyon ızgaralar, drenaj kapakları ve benzeri dökümler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80758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72103000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Kaplanmış Haddelenmiş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73259910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Kanalizasyon ızgaralar, gider kapakları ve benzeri dökümler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18855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72104900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Galvanizli Çelik Bobin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73269030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Mekanik olmayan vantilatörler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65454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72107000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Baskılı, Vernikli, Plastik Kaplı Haddelenmiş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630790970002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Toz ve Koku Koruma Amaçlı Yüz Maskeleri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6516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72163320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Demir veya çelikten ürün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481890000002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 Kullanım Amaçlı Maskeler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31833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marL="0" marR="0" lvl="0" indent="0" algn="l" defTabSz="331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72171000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Demir veya 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alaşımsız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çelikten 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481890009999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Diğer Maskeler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46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14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25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Sanayi ve Maden Kaynakları Bakanlığına Kaydedilmesi Zorunlu Ürünler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D0E30884-63FE-4FC8-9E46-C685F0F84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52815" y="1995416"/>
            <a:ext cx="3614633" cy="5111750"/>
          </a:xfrm>
        </p:spPr>
      </p:pic>
    </p:spTree>
    <p:extLst>
      <p:ext uri="{BB962C8B-B14F-4D97-AF65-F5344CB8AC3E}">
        <p14:creationId xmlns:p14="http://schemas.microsoft.com/office/powerpoint/2010/main" val="3521281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3834" y="1706553"/>
            <a:ext cx="8632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TSE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Süreci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26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2340697"/>
            <a:ext cx="91046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Regülasyonların COC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Certificate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kapsamındaki belgelendirmeleri için Uluslararası Gözetim Müdürlüğü birimimiz ile iletişime geçtiğiniz takdirde ilgili Sektör Müdürlüğüne yönlendirileceksiniz. 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Akabinde TSE’ye başvurmanız neticesinde , ilgili regülasyon göre belgelendirme çalışması başlatılır.</a:t>
            </a:r>
          </a:p>
          <a:p>
            <a:pPr>
              <a:spcAft>
                <a:spcPts val="0"/>
              </a:spcAf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platformunda onay verilebilmesi için Sektör Müdürlüklerimizin vereceği TSE SASO Ürün Uygunluk Belgesi ile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platformundaki bilgilerin örtüşmesi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328862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27</a:t>
            </a:fld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417187" y="1631938"/>
            <a:ext cx="9104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portalı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başvuruları, Uluslararası Gözetim Müdürlüğümüz tarafından kontrol edilmektedir. 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Aşağıdaki görsellerde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portalında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yapılan bir başvuruyu ve örnek TSE Ürün uygunluk belgesini görebilirsiniz.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2B4A119-6872-4197-BF21-FC7EA9679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87" y="2952649"/>
            <a:ext cx="8811419" cy="3861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07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28</a:t>
            </a:fld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1977070-4421-4FAD-A9C1-7494BDCA1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4" y="1570382"/>
            <a:ext cx="9396770" cy="42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3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29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" b="1151"/>
          <a:stretch/>
        </p:blipFill>
        <p:spPr>
          <a:xfrm>
            <a:off x="2851354" y="1452857"/>
            <a:ext cx="3737225" cy="53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/>
          <a:srcRect t="27269" b="26550"/>
          <a:stretch/>
        </p:blipFill>
        <p:spPr>
          <a:xfrm>
            <a:off x="2935049" y="2192465"/>
            <a:ext cx="3870158" cy="102070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997" y="3166585"/>
            <a:ext cx="9720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www.saber.sa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-57825" y="3977758"/>
            <a:ext cx="97202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portalına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sadece Suudi İthalatçı firmalar üye olabilmektedir.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Gıda, ilaç, kozmetik, vb. ürünler hariç bütün ürün sevkiyatlarının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portalından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onaylanması gerekmektedir. 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uygunluk belgesi alınması zorunluluğu Türkiye’ye özgü değildir. Zorunluluk tüm ülkelerden yapılan sevkiyatlar için geçerlidir.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5B82E77-D2D7-490B-B837-CF9285BD72A1}"/>
              </a:ext>
            </a:extLst>
          </p:cNvPr>
          <p:cNvSpPr txBox="1"/>
          <p:nvPr/>
        </p:nvSpPr>
        <p:spPr>
          <a:xfrm>
            <a:off x="486013" y="1718065"/>
            <a:ext cx="412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Portalı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Genel Bilgi</a:t>
            </a:r>
          </a:p>
        </p:txBody>
      </p:sp>
    </p:spTree>
    <p:extLst>
      <p:ext uri="{BB962C8B-B14F-4D97-AF65-F5344CB8AC3E}">
        <p14:creationId xmlns:p14="http://schemas.microsoft.com/office/powerpoint/2010/main" val="288684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30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060" y="1532853"/>
            <a:ext cx="7251521" cy="52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9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601863"/>
            <a:ext cx="8632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Ücret Tarifeleri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 Tip 1A Ücret tarifesi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31</a:t>
            </a:fld>
            <a:endParaRPr lang="en-US"/>
          </a:p>
        </p:txBody>
      </p:sp>
      <p:pic>
        <p:nvPicPr>
          <p:cNvPr id="8194" name="Resim 2" descr="image001">
            <a:extLst>
              <a:ext uri="{FF2B5EF4-FFF2-40B4-BE49-F238E27FC236}">
                <a16:creationId xmlns:a16="http://schemas.microsoft.com/office/drawing/2014/main" id="{AD9A2169-0BAD-4B0B-A6E4-8BD1F036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7" y="2309748"/>
            <a:ext cx="6495783" cy="45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96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635720"/>
            <a:ext cx="8632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  Tip-3 &amp; Tip5 ( Quality Mark) Ücret Tarifesi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32</a:t>
            </a:fld>
            <a:endParaRPr lang="en-US"/>
          </a:p>
        </p:txBody>
      </p:sp>
      <p:pic>
        <p:nvPicPr>
          <p:cNvPr id="9218" name="m_1041898518871205768m_4703139294018830248_x0000_i1025" descr="image001">
            <a:extLst>
              <a:ext uri="{FF2B5EF4-FFF2-40B4-BE49-F238E27FC236}">
                <a16:creationId xmlns:a16="http://schemas.microsoft.com/office/drawing/2014/main" id="{60B96E63-BCB9-413F-BD57-0128AA4B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4" y="2239850"/>
            <a:ext cx="72294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8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8658" y="1559104"/>
            <a:ext cx="98185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 Kaydı ( Suudi İthalatçılar için)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Öncelikle İthalatçı ithal etmek istediği ürünün markasını “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Trademark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kısmından ekleyecektir.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Product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kısmından ürünün  girişini yapacaktır.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3a-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Eğer ürün herhangi bir regülasyon kapsamında ise “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kısmından başvuru yapacaktır. Sertifika kuruluşu olarak da Avrupa bölgesinde  “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 seçecektir. 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3b-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ürün herhangi bir regülasyon kapsamında değil ise Sertifika kuruluşundan belge almaya gerek olmadan,  “ 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Imported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eclaration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ertificates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kısmından başvuru yaparak bir sene geçerliliği olan ürün uygunluk belgesini ( Product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temin edebilir.</a:t>
            </a:r>
            <a:endParaRPr lang="tr-TR" dirty="0"/>
          </a:p>
          <a:p>
            <a:endParaRPr lang="tr-TR" dirty="0">
              <a:latin typeface="Verdana" panose="020B0604030504040204" pitchFamily="34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tr-TR" dirty="0">
                <a:latin typeface="Verdana" panose="020B060403050404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İthalatçı ürün uygunluk belge ( Product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işlemleri tamamlanan ürünler  için sevkiyattan sonra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belgesi için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New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kısmından başvuru yapacaktır. </a:t>
            </a:r>
          </a:p>
          <a:p>
            <a:endParaRPr lang="tr-TR" dirty="0"/>
          </a:p>
          <a:p>
            <a:endParaRPr lang="tr-TR" dirty="0"/>
          </a:p>
          <a:p>
            <a:endParaRPr lang="tr-TR" sz="1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1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3" y="1648253"/>
            <a:ext cx="8511601" cy="49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/>
            <a:endParaRPr lang="tr-TR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290" y="2320413"/>
            <a:ext cx="8780207" cy="4198374"/>
          </a:xfrm>
          <a:prstGeom prst="rect">
            <a:avLst/>
          </a:prstGeom>
        </p:spPr>
        <p:txBody>
          <a:bodyPr vert="horz" lIns="99798" tIns="49899" rIns="99798" bIns="49899" rtlCol="0" anchor="ctr">
            <a:normAutofit fontScale="40000" lnSpcReduction="20000"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u="sng" dirty="0">
                <a:hlinkClick r:id="rId5"/>
              </a:rPr>
              <a:t>https://saso.gov.sa/</a:t>
            </a:r>
            <a:r>
              <a:rPr lang="tr-TR" dirty="0"/>
              <a:t>   SASO Ana Sayfa  </a:t>
            </a:r>
          </a:p>
          <a:p>
            <a:pPr lvl="0" algn="l"/>
            <a:r>
              <a:rPr lang="tr-TR" u="sng" dirty="0">
                <a:hlinkClick r:id="rId6"/>
              </a:rPr>
              <a:t>https://www.saso.gov.sa/en/conformity/Technical_regulations/Pages/Regulations_approved.aspx</a:t>
            </a:r>
            <a:r>
              <a:rPr lang="tr-TR" dirty="0"/>
              <a:t>  Yayınlanmış regülasyonlar </a:t>
            </a:r>
          </a:p>
          <a:p>
            <a:pPr lvl="0" algn="l"/>
            <a:r>
              <a:rPr lang="tr-TR" u="sng" dirty="0">
                <a:hlinkClick r:id="rId7"/>
              </a:rPr>
              <a:t>https://wasif.saso.gov.sa/Pages/User/Default.aspx</a:t>
            </a:r>
            <a:r>
              <a:rPr lang="tr-TR" dirty="0"/>
              <a:t>  SASO Standart Arama</a:t>
            </a:r>
          </a:p>
          <a:p>
            <a:pPr lvl="0" algn="l"/>
            <a:r>
              <a:rPr lang="tr-TR" u="sng" dirty="0">
                <a:hlinkClick r:id="rId8"/>
              </a:rPr>
              <a:t>https://saber.sa</a:t>
            </a:r>
            <a:r>
              <a:rPr lang="tr-TR" dirty="0"/>
              <a:t> </a:t>
            </a:r>
            <a:r>
              <a:rPr lang="tr-TR" dirty="0" err="1"/>
              <a:t>Saber</a:t>
            </a:r>
            <a:r>
              <a:rPr lang="tr-TR" dirty="0"/>
              <a:t> </a:t>
            </a:r>
            <a:r>
              <a:rPr lang="tr-TR" dirty="0" err="1"/>
              <a:t>portalı</a:t>
            </a:r>
            <a:r>
              <a:rPr lang="tr-TR" dirty="0"/>
              <a:t> giriş </a:t>
            </a:r>
          </a:p>
          <a:p>
            <a:pPr lvl="0" algn="l"/>
            <a:r>
              <a:rPr lang="tr-TR" u="sng" dirty="0">
                <a:hlinkClick r:id="rId9"/>
              </a:rPr>
              <a:t>https://www.saso.gov.sa/en/Certification/Certificates_of_conformity/Pages/Registration_of_plastic_products.aspx</a:t>
            </a:r>
            <a:r>
              <a:rPr lang="tr-TR" dirty="0"/>
              <a:t>   Plastik </a:t>
            </a:r>
            <a:r>
              <a:rPr lang="tr-TR" dirty="0" err="1"/>
              <a:t>reg</a:t>
            </a:r>
            <a:r>
              <a:rPr lang="tr-TR" dirty="0"/>
              <a:t>. ile ilgili bilgi </a:t>
            </a:r>
          </a:p>
          <a:p>
            <a:pPr lvl="0" algn="l"/>
            <a:r>
              <a:rPr lang="tr-TR" u="sng" dirty="0">
                <a:hlinkClick r:id="rId10"/>
              </a:rPr>
              <a:t>https://jeem1.saso.gov.sa</a:t>
            </a:r>
            <a:r>
              <a:rPr lang="tr-TR" dirty="0"/>
              <a:t>   SASO </a:t>
            </a:r>
            <a:r>
              <a:rPr lang="tr-TR" dirty="0" err="1"/>
              <a:t>Quality</a:t>
            </a:r>
            <a:r>
              <a:rPr lang="tr-TR" dirty="0"/>
              <a:t> Mark Kayıt sitesi </a:t>
            </a:r>
          </a:p>
          <a:p>
            <a:pPr lvl="0" algn="l"/>
            <a:r>
              <a:rPr lang="tr-TR" u="sng" dirty="0">
                <a:hlinkClick r:id="rId11"/>
              </a:rPr>
              <a:t>https://jeem1.saso.gov.sa/Certificates/Index</a:t>
            </a:r>
            <a:r>
              <a:rPr lang="tr-TR" dirty="0"/>
              <a:t>   SASO </a:t>
            </a:r>
            <a:r>
              <a:rPr lang="tr-TR" dirty="0" err="1"/>
              <a:t>Quality</a:t>
            </a:r>
            <a:r>
              <a:rPr lang="tr-TR" dirty="0"/>
              <a:t> Mark belgeli firma arama </a:t>
            </a:r>
          </a:p>
          <a:p>
            <a:pPr lvl="0" algn="l"/>
            <a:r>
              <a:rPr lang="tr-TR" u="sng" dirty="0">
                <a:hlinkClick r:id="rId12"/>
              </a:rPr>
              <a:t>http://www.teknikengel.gov.tr/#/index</a:t>
            </a:r>
            <a:r>
              <a:rPr lang="tr-TR" dirty="0"/>
              <a:t> Teknik engel TR</a:t>
            </a:r>
          </a:p>
          <a:p>
            <a:pPr lvl="0" algn="l"/>
            <a:r>
              <a:rPr lang="tr-TR" u="sng" dirty="0">
                <a:hlinkClick r:id="rId13"/>
              </a:rPr>
              <a:t>http://www.epingalert.org/en</a:t>
            </a:r>
            <a:r>
              <a:rPr lang="tr-TR" dirty="0"/>
              <a:t>  Teknik engel WTO  </a:t>
            </a:r>
          </a:p>
          <a:p>
            <a:pPr algn="l"/>
            <a:r>
              <a:rPr lang="tr-TR" u="sng" dirty="0">
                <a:hlinkClick r:id="rId14"/>
              </a:rPr>
              <a:t>http://water.sls.gov.sa/Account/Login</a:t>
            </a:r>
            <a:r>
              <a:rPr lang="tr-TR" dirty="0"/>
              <a:t>  Su Verimliliği Enerji Etiketi</a:t>
            </a:r>
          </a:p>
          <a:p>
            <a:pPr algn="l"/>
            <a:endParaRPr lang="tr-TR" dirty="0"/>
          </a:p>
          <a:p>
            <a:pPr algn="l"/>
            <a:r>
              <a:rPr lang="tr-TR" dirty="0"/>
              <a:t>  </a:t>
            </a:r>
          </a:p>
          <a:p>
            <a:pPr lvl="0" algn="l"/>
            <a:endParaRPr lang="tr-TR" dirty="0"/>
          </a:p>
          <a:p>
            <a:endParaRPr lang="en-US" sz="6000" dirty="0">
              <a:latin typeface="HelveticaNeueLT Std Blk"/>
              <a:cs typeface="HelveticaNeueLT Std Blk"/>
            </a:endParaRPr>
          </a:p>
        </p:txBody>
      </p:sp>
    </p:spTree>
    <p:extLst>
      <p:ext uri="{BB962C8B-B14F-4D97-AF65-F5344CB8AC3E}">
        <p14:creationId xmlns:p14="http://schemas.microsoft.com/office/powerpoint/2010/main" val="2248219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36</a:t>
            </a:fld>
            <a:endParaRPr lang="en-US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99AA3AB-276F-4682-A0CC-DDD89BD8C290}"/>
              </a:ext>
            </a:extLst>
          </p:cNvPr>
          <p:cNvSpPr/>
          <p:nvPr/>
        </p:nvSpPr>
        <p:spPr>
          <a:xfrm>
            <a:off x="795130" y="1948310"/>
            <a:ext cx="71164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r>
              <a:rPr lang="tr-TR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Adresleri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b="1" dirty="0">
                <a:solidFill>
                  <a:srgbClr val="7030A0"/>
                </a:solidFill>
              </a:rPr>
              <a:t>Necat ÇELİKAL </a:t>
            </a:r>
            <a:r>
              <a:rPr lang="tr-TR" dirty="0">
                <a:solidFill>
                  <a:srgbClr val="7030A0"/>
                </a:solidFill>
              </a:rPr>
              <a:t>(Müdür, Uluslararası Gözetim Müdürlüğü)</a:t>
            </a:r>
          </a:p>
          <a:p>
            <a:pPr>
              <a:defRPr/>
            </a:pPr>
            <a:r>
              <a:rPr lang="tr-TR" dirty="0">
                <a:solidFill>
                  <a:srgbClr val="7030A0"/>
                </a:solidFill>
              </a:rPr>
              <a:t>Tel:0262 723 11 45 </a:t>
            </a:r>
            <a:r>
              <a:rPr lang="tr-TR" dirty="0">
                <a:solidFill>
                  <a:srgbClr val="7030A0"/>
                </a:solidFill>
                <a:hlinkClick r:id="rId5"/>
              </a:rPr>
              <a:t>ncelikal</a:t>
            </a:r>
            <a:r>
              <a:rPr lang="tr-TR" dirty="0">
                <a:solidFill>
                  <a:srgbClr val="7030A0"/>
                </a:solidFill>
                <a:cs typeface="Arial" panose="020B0604020202020204" pitchFamily="34" charset="0"/>
                <a:hlinkClick r:id="rId5"/>
              </a:rPr>
              <a:t>@tse.org.tr</a:t>
            </a:r>
            <a:r>
              <a:rPr lang="tr-TR" dirty="0">
                <a:solidFill>
                  <a:srgbClr val="7030A0"/>
                </a:solidFill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endParaRPr lang="tr-TR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b="1" dirty="0">
                <a:solidFill>
                  <a:srgbClr val="7030A0"/>
                </a:solidFill>
              </a:rPr>
              <a:t>Faruk MİRASYEDİ </a:t>
            </a:r>
            <a:r>
              <a:rPr lang="tr-TR" dirty="0">
                <a:solidFill>
                  <a:srgbClr val="7030A0"/>
                </a:solidFill>
              </a:rPr>
              <a:t>(TSE Uzmanı, Uluslararası Gözetim Müdürlüğü)</a:t>
            </a:r>
            <a:endParaRPr lang="tr-TR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tr-TR" dirty="0">
                <a:solidFill>
                  <a:srgbClr val="7030A0"/>
                </a:solidFill>
              </a:rPr>
              <a:t>Tel: 0262 723 11 49 </a:t>
            </a:r>
            <a:r>
              <a:rPr lang="tr-TR" dirty="0">
                <a:solidFill>
                  <a:srgbClr val="7030A0"/>
                </a:solidFill>
                <a:hlinkClick r:id="rId6"/>
              </a:rPr>
              <a:t>fmirasyedi@tse.org.tr</a:t>
            </a:r>
            <a:r>
              <a:rPr lang="tr-TR" dirty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endParaRPr lang="tr-TR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7030A0"/>
                </a:solidFill>
              </a:rPr>
              <a:t>Serhat BAŞKARA </a:t>
            </a:r>
            <a:r>
              <a:rPr lang="tr-TR" dirty="0">
                <a:solidFill>
                  <a:srgbClr val="7030A0"/>
                </a:solidFill>
              </a:rPr>
              <a:t>(TSE Uzmanı, Uluslararası Gözetim Müdürlüğü)</a:t>
            </a:r>
            <a:endParaRPr lang="tr-TR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tr-TR" dirty="0">
                <a:solidFill>
                  <a:srgbClr val="7030A0"/>
                </a:solidFill>
              </a:rPr>
              <a:t>Tel: 0262 723 13 37 </a:t>
            </a:r>
            <a:r>
              <a:rPr lang="tr-TR" dirty="0">
                <a:solidFill>
                  <a:srgbClr val="7030A0"/>
                </a:solidFill>
                <a:hlinkClick r:id="rId6"/>
              </a:rPr>
              <a:t>sbaskara@tse.org.tr</a:t>
            </a:r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4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2451" y="2536723"/>
            <a:ext cx="8706108" cy="284685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HelveticaNeueLT Std Blk"/>
                <a:cs typeface="HelveticaNeueLT Std Blk"/>
              </a:rPr>
              <a:t>TEŞEKKÜRLER</a:t>
            </a:r>
            <a:endParaRPr lang="tr-TR" sz="6000" dirty="0">
              <a:latin typeface="HelveticaNeueLT Std Blk"/>
              <a:cs typeface="HelveticaNeueLT Std Blk"/>
            </a:endParaRPr>
          </a:p>
        </p:txBody>
      </p:sp>
    </p:spTree>
    <p:extLst>
      <p:ext uri="{BB962C8B-B14F-4D97-AF65-F5344CB8AC3E}">
        <p14:creationId xmlns:p14="http://schemas.microsoft.com/office/powerpoint/2010/main" val="316401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01663" y="1780786"/>
            <a:ext cx="81202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Platformu Belgelendirme Türleri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Regülasyon Kapsamına Giren Ürün Uygunluk Belgelendirmesi –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PCoC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Type-1A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Type-3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 (Type-5)</a:t>
            </a: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Mark</a:t>
            </a: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IECEE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6188" lvl="1" indent="-4572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Enerji Verimliliği Etiketleri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Bir Regülasyon Kapsamına Girmeyen Ürün Belgelendirmesi</a:t>
            </a:r>
          </a:p>
          <a:p>
            <a:pPr marL="841888" lvl="1" indent="-342900">
              <a:buFont typeface="Wingdings" panose="05000000000000000000" pitchFamily="2" charset="2"/>
              <a:buChar char="§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Üretici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Deklerasyonu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 Amaçlı Olmayan, Kurulum ya da Sunum Amaçlı Gönderilecek Ürün Belgelendirmesi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Sevkiyat Uygunluk Belgesi (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1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939393" y="4433144"/>
            <a:ext cx="1170038" cy="6292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Ürün Ekleme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4439097" y="4433144"/>
            <a:ext cx="1274823" cy="6292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Üretici Deklarasyonu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4447099" y="2479861"/>
            <a:ext cx="1170038" cy="62926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Type</a:t>
            </a:r>
            <a:r>
              <a:rPr lang="tr-TR" sz="1400" dirty="0"/>
              <a:t> 3 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2727480" y="4430948"/>
            <a:ext cx="1170038" cy="6292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Regülasyona girmeyen ürün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693246" y="2490576"/>
            <a:ext cx="1170038" cy="62926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Regülasyona</a:t>
            </a:r>
            <a:r>
              <a:rPr lang="tr-TR" sz="1600" dirty="0"/>
              <a:t> </a:t>
            </a:r>
            <a:r>
              <a:rPr lang="tr-TR" sz="1400" dirty="0"/>
              <a:t>giren ürün</a:t>
            </a:r>
          </a:p>
        </p:txBody>
      </p:sp>
      <p:cxnSp>
        <p:nvCxnSpPr>
          <p:cNvPr id="14" name="Düz Ok Bağlayıcısı 13"/>
          <p:cNvCxnSpPr>
            <a:cxnSpLocks/>
            <a:endCxn id="13" idx="1"/>
          </p:cNvCxnSpPr>
          <p:nvPr/>
        </p:nvCxnSpPr>
        <p:spPr>
          <a:xfrm>
            <a:off x="2185899" y="2794493"/>
            <a:ext cx="507347" cy="10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cxnSpLocks/>
            <a:endCxn id="11" idx="1"/>
          </p:cNvCxnSpPr>
          <p:nvPr/>
        </p:nvCxnSpPr>
        <p:spPr>
          <a:xfrm>
            <a:off x="2185899" y="4740805"/>
            <a:ext cx="541581" cy="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13" idx="3"/>
          </p:cNvCxnSpPr>
          <p:nvPr/>
        </p:nvCxnSpPr>
        <p:spPr>
          <a:xfrm>
            <a:off x="3863284" y="2805208"/>
            <a:ext cx="5774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3866026" y="4720073"/>
            <a:ext cx="585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>
            <a:off x="8289554" y="4426173"/>
            <a:ext cx="1170038" cy="6292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Sevkiyat Uygunluk Belgesi</a:t>
            </a:r>
          </a:p>
        </p:txBody>
      </p:sp>
      <p:cxnSp>
        <p:nvCxnSpPr>
          <p:cNvPr id="20" name="Düz Ok Bağlayıcısı 19"/>
          <p:cNvCxnSpPr>
            <a:stCxn id="10" idx="3"/>
          </p:cNvCxnSpPr>
          <p:nvPr/>
        </p:nvCxnSpPr>
        <p:spPr>
          <a:xfrm>
            <a:off x="5617137" y="2794493"/>
            <a:ext cx="714838" cy="10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>
            <a:cxnSpLocks/>
            <a:stCxn id="7" idx="3"/>
            <a:endCxn id="28" idx="1"/>
          </p:cNvCxnSpPr>
          <p:nvPr/>
        </p:nvCxnSpPr>
        <p:spPr>
          <a:xfrm>
            <a:off x="5713920" y="4747776"/>
            <a:ext cx="6504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Resi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118"/>
            <a:ext cx="919033" cy="1070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Yuvarlatılmış Dikdörtgen 22"/>
          <p:cNvSpPr/>
          <p:nvPr/>
        </p:nvSpPr>
        <p:spPr>
          <a:xfrm>
            <a:off x="4440766" y="1626972"/>
            <a:ext cx="1170038" cy="62926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Type</a:t>
            </a:r>
            <a:r>
              <a:rPr lang="tr-TR" sz="1400" dirty="0"/>
              <a:t> 1a  </a:t>
            </a:r>
          </a:p>
        </p:txBody>
      </p:sp>
      <p:cxnSp>
        <p:nvCxnSpPr>
          <p:cNvPr id="24" name="Düz Ok Bağlayıcısı 23"/>
          <p:cNvCxnSpPr>
            <a:stCxn id="13" idx="3"/>
          </p:cNvCxnSpPr>
          <p:nvPr/>
        </p:nvCxnSpPr>
        <p:spPr>
          <a:xfrm flipV="1">
            <a:off x="3863284" y="1923363"/>
            <a:ext cx="596353" cy="881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Yuvarlatılmış Dikdörtgen 24"/>
          <p:cNvSpPr/>
          <p:nvPr/>
        </p:nvSpPr>
        <p:spPr>
          <a:xfrm>
            <a:off x="4447099" y="3221798"/>
            <a:ext cx="1170038" cy="62926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QM, G Mark IECEE </a:t>
            </a:r>
          </a:p>
        </p:txBody>
      </p:sp>
      <p:cxnSp>
        <p:nvCxnSpPr>
          <p:cNvPr id="26" name="Düz Ok Bağlayıcısı 25"/>
          <p:cNvCxnSpPr>
            <a:stCxn id="13" idx="3"/>
            <a:endCxn id="25" idx="1"/>
          </p:cNvCxnSpPr>
          <p:nvPr/>
        </p:nvCxnSpPr>
        <p:spPr>
          <a:xfrm>
            <a:off x="3863284" y="2805208"/>
            <a:ext cx="583815" cy="731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Yuvarlatılmış Dikdörtgen 26"/>
          <p:cNvSpPr/>
          <p:nvPr/>
        </p:nvSpPr>
        <p:spPr>
          <a:xfrm>
            <a:off x="6331975" y="2485959"/>
            <a:ext cx="1170038" cy="62926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Kaydedilmiş Ürünler 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6364326" y="4433144"/>
            <a:ext cx="1170038" cy="6292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Kaydedilmiş Ürünler </a:t>
            </a:r>
          </a:p>
        </p:txBody>
      </p:sp>
      <p:cxnSp>
        <p:nvCxnSpPr>
          <p:cNvPr id="29" name="Düz Ok Bağlayıcısı 28"/>
          <p:cNvCxnSpPr>
            <a:stCxn id="27" idx="3"/>
            <a:endCxn id="19" idx="1"/>
          </p:cNvCxnSpPr>
          <p:nvPr/>
        </p:nvCxnSpPr>
        <p:spPr>
          <a:xfrm>
            <a:off x="7502013" y="2800591"/>
            <a:ext cx="787541" cy="1940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>
            <a:stCxn id="28" idx="3"/>
            <a:endCxn id="19" idx="1"/>
          </p:cNvCxnSpPr>
          <p:nvPr/>
        </p:nvCxnSpPr>
        <p:spPr>
          <a:xfrm flipV="1">
            <a:off x="7534364" y="4740805"/>
            <a:ext cx="755190" cy="6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stCxn id="25" idx="3"/>
            <a:endCxn id="27" idx="1"/>
          </p:cNvCxnSpPr>
          <p:nvPr/>
        </p:nvCxnSpPr>
        <p:spPr>
          <a:xfrm flipV="1">
            <a:off x="5617137" y="2800591"/>
            <a:ext cx="714838" cy="735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>
            <a:stCxn id="23" idx="3"/>
            <a:endCxn id="27" idx="1"/>
          </p:cNvCxnSpPr>
          <p:nvPr/>
        </p:nvCxnSpPr>
        <p:spPr>
          <a:xfrm>
            <a:off x="5610804" y="1941604"/>
            <a:ext cx="721171" cy="858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Resim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57" y="2839446"/>
            <a:ext cx="788009" cy="600699"/>
          </a:xfrm>
          <a:prstGeom prst="rect">
            <a:avLst/>
          </a:prstGeom>
          <a:ln/>
        </p:spPr>
      </p:pic>
      <p:cxnSp>
        <p:nvCxnSpPr>
          <p:cNvPr id="45" name="Düz Ok Bağlayıcısı 44">
            <a:extLst>
              <a:ext uri="{FF2B5EF4-FFF2-40B4-BE49-F238E27FC236}">
                <a16:creationId xmlns:a16="http://schemas.microsoft.com/office/drawing/2014/main" id="{7E5180FD-E993-4EE5-91FF-5FA939913F92}"/>
              </a:ext>
            </a:extLst>
          </p:cNvPr>
          <p:cNvCxnSpPr>
            <a:cxnSpLocks/>
          </p:cNvCxnSpPr>
          <p:nvPr/>
        </p:nvCxnSpPr>
        <p:spPr>
          <a:xfrm flipH="1">
            <a:off x="2185898" y="2794493"/>
            <a:ext cx="1" cy="332520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60FBABBC-5A71-427A-BC43-8B3FFADD4336}"/>
              </a:ext>
            </a:extLst>
          </p:cNvPr>
          <p:cNvCxnSpPr>
            <a:cxnSpLocks/>
          </p:cNvCxnSpPr>
          <p:nvPr/>
        </p:nvCxnSpPr>
        <p:spPr>
          <a:xfrm>
            <a:off x="2185898" y="6114922"/>
            <a:ext cx="541581" cy="4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0" name="Resim 49">
            <a:extLst>
              <a:ext uri="{FF2B5EF4-FFF2-40B4-BE49-F238E27FC236}">
                <a16:creationId xmlns:a16="http://schemas.microsoft.com/office/drawing/2014/main" id="{631DDF81-A5A3-424C-B481-360532FEA2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00" y="2013621"/>
            <a:ext cx="823344" cy="631780"/>
          </a:xfrm>
          <a:prstGeom prst="rect">
            <a:avLst/>
          </a:prstGeom>
          <a:ln/>
        </p:spPr>
      </p:pic>
      <p:sp>
        <p:nvSpPr>
          <p:cNvPr id="56" name="Yuvarlatılmış Dikdörtgen 10">
            <a:extLst>
              <a:ext uri="{FF2B5EF4-FFF2-40B4-BE49-F238E27FC236}">
                <a16:creationId xmlns:a16="http://schemas.microsoft.com/office/drawing/2014/main" id="{AC217EF9-F8FD-409F-81E7-C087BED498EB}"/>
              </a:ext>
            </a:extLst>
          </p:cNvPr>
          <p:cNvSpPr/>
          <p:nvPr/>
        </p:nvSpPr>
        <p:spPr>
          <a:xfrm>
            <a:off x="2727479" y="5781609"/>
            <a:ext cx="2132649" cy="69446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Satış amaçlı olmayan, kurulum ya da sunum amaçlı gönderilecek ürün </a:t>
            </a:r>
          </a:p>
        </p:txBody>
      </p:sp>
      <p:sp>
        <p:nvSpPr>
          <p:cNvPr id="34" name="Yuvarlatılmış Dikdörtgen 6">
            <a:extLst>
              <a:ext uri="{FF2B5EF4-FFF2-40B4-BE49-F238E27FC236}">
                <a16:creationId xmlns:a16="http://schemas.microsoft.com/office/drawing/2014/main" id="{8E857329-48DA-4C42-BA6F-5C410B9B6FE9}"/>
              </a:ext>
            </a:extLst>
          </p:cNvPr>
          <p:cNvSpPr/>
          <p:nvPr/>
        </p:nvSpPr>
        <p:spPr>
          <a:xfrm>
            <a:off x="5484372" y="5770815"/>
            <a:ext cx="2049992" cy="6977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SASO Müşteri Departmanının Onayı</a:t>
            </a:r>
          </a:p>
        </p:txBody>
      </p: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2F7D9D53-0B00-4DE3-A525-21468273D161}"/>
              </a:ext>
            </a:extLst>
          </p:cNvPr>
          <p:cNvCxnSpPr/>
          <p:nvPr/>
        </p:nvCxnSpPr>
        <p:spPr>
          <a:xfrm>
            <a:off x="4870128" y="6114922"/>
            <a:ext cx="585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A992DECD-522C-4A5B-96FC-2191DCEFE96C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534364" y="4740805"/>
            <a:ext cx="755190" cy="1369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4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86013" y="1647896"/>
            <a:ext cx="9104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Regülasyon Belirleme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Ürünlerinizin hangi regülasyon kapsamında olduğunu gümrük tarife kodu (HS kodu) ile </a:t>
            </a:r>
            <a:r>
              <a:rPr lang="tr-TR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tr-T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https://saber.sa/home/hscodes</a:t>
            </a:r>
            <a:r>
              <a:rPr lang="tr-T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adresinden sorgulayabilirsiniz.  HS kodunuzun ilk 6 ya da 8 hanesini yazıp arama yaptırdıktan sonra ürünün tanımına uygun HS kodunu İthalatçınız ile paylaşıp, teyit edebilirsiniz.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/>
          <a:srcRect t="2300" b="13466"/>
          <a:stretch/>
        </p:blipFill>
        <p:spPr>
          <a:xfrm>
            <a:off x="547054" y="3483132"/>
            <a:ext cx="8510503" cy="3301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25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97522" y="1702966"/>
            <a:ext cx="9104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kodlarının tanımlarını bulmak için Suudi Gümrük sitesinin arama motoru ve listesi kullanılabilir.</a:t>
            </a:r>
          </a:p>
          <a:p>
            <a:pPr>
              <a:spcAft>
                <a:spcPts val="0"/>
              </a:spcAft>
            </a:pPr>
            <a:r>
              <a:rPr lang="tr-T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https://eservices.zatca.gov.sa/sites/sc/en/tariff/Pages/TariffPages/TariffSearch.aspx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52" y="5039408"/>
            <a:ext cx="9124336" cy="1721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97" y="2796405"/>
            <a:ext cx="5771535" cy="2140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39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5303" y="1647896"/>
            <a:ext cx="93153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Regülasyon ve SASO Standartlarına Erişim</a:t>
            </a:r>
          </a:p>
          <a:p>
            <a:pPr>
              <a:spcAft>
                <a:spcPts val="0"/>
              </a:spcAft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SASO’nun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yayınlamış olduğu 49 adet regülasyon bulunmaktadır. Kurumumuz TSE İhracatçılarımızın talepleri doğrultusunda 17 adet regülasyonda Avrupa bölgesinde yetkisi bulunmaktadır. Yeni eklenecek regülasyonlar ya da talepler doğrultusunda regülasyon yetkimiz genişletilebilir.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Ürünlerinizin dahil oldukları regülasyonları aşağıdaki linklerden inceleyebilirsiniz. 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https://saber.sa/home/regulations</a:t>
            </a:r>
            <a:endParaRPr lang="tr-TR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tr-TR" sz="14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https://www.saso.gov.sa/ar/Laws-And-Regulations/Technical_regulations/Pages/default.aspx</a:t>
            </a:r>
            <a:r>
              <a:rPr lang="tr-TR" sz="19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19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İlgili regülasyonda ürün standardına uygunluk istenmekte ise, ilgili ürün standardından test raporu gerekecektir.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Wasif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standart arama sayfasından SASO ürün standartlarını temin edebilirsiniz.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https://e.saso.gov.sa/content/wasif-service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9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tr-TR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8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86013" y="1967751"/>
            <a:ext cx="863258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9898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66189" y="7178851"/>
            <a:ext cx="2268061" cy="412372"/>
          </a:xfrm>
        </p:spPr>
        <p:txBody>
          <a:bodyPr/>
          <a:lstStyle/>
          <a:p>
            <a:pPr marL="0" marR="0" lvl="0" indent="0" algn="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257D2-441B-5B41-A1BC-0F5C968A62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o 19">
            <a:extLst>
              <a:ext uri="{FF2B5EF4-FFF2-40B4-BE49-F238E27FC236}">
                <a16:creationId xmlns:a16="http://schemas.microsoft.com/office/drawing/2014/main" id="{1C5F11CD-AEDA-4387-9485-7AABB0AD3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97722"/>
              </p:ext>
            </p:extLst>
          </p:nvPr>
        </p:nvGraphicFramePr>
        <p:xfrm>
          <a:off x="485775" y="1706121"/>
          <a:ext cx="8748714" cy="4994605"/>
        </p:xfrm>
        <a:graphic>
          <a:graphicData uri="http://schemas.openxmlformats.org/drawingml/2006/table">
            <a:tbl>
              <a:tblPr/>
              <a:tblGrid>
                <a:gridCol w="279810">
                  <a:extLst>
                    <a:ext uri="{9D8B030D-6E8A-4147-A177-3AD203B41FA5}">
                      <a16:colId xmlns:a16="http://schemas.microsoft.com/office/drawing/2014/main" val="3733055543"/>
                    </a:ext>
                  </a:extLst>
                </a:gridCol>
                <a:gridCol w="3954642">
                  <a:extLst>
                    <a:ext uri="{9D8B030D-6E8A-4147-A177-3AD203B41FA5}">
                      <a16:colId xmlns:a16="http://schemas.microsoft.com/office/drawing/2014/main" val="1129385346"/>
                    </a:ext>
                  </a:extLst>
                </a:gridCol>
                <a:gridCol w="279810">
                  <a:extLst>
                    <a:ext uri="{9D8B030D-6E8A-4147-A177-3AD203B41FA5}">
                      <a16:colId xmlns:a16="http://schemas.microsoft.com/office/drawing/2014/main" val="535796993"/>
                    </a:ext>
                  </a:extLst>
                </a:gridCol>
                <a:gridCol w="279810">
                  <a:extLst>
                    <a:ext uri="{9D8B030D-6E8A-4147-A177-3AD203B41FA5}">
                      <a16:colId xmlns:a16="http://schemas.microsoft.com/office/drawing/2014/main" val="2009982102"/>
                    </a:ext>
                  </a:extLst>
                </a:gridCol>
                <a:gridCol w="3954642">
                  <a:extLst>
                    <a:ext uri="{9D8B030D-6E8A-4147-A177-3AD203B41FA5}">
                      <a16:colId xmlns:a16="http://schemas.microsoft.com/office/drawing/2014/main" val="1873277914"/>
                    </a:ext>
                  </a:extLst>
                </a:gridCol>
              </a:tblGrid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 : Part 1: Sectors of Metals and their Alloys for Buildings and Constructions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 Devices Used in Electronic Smoking Systems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12789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 : Part 2: Insulation and Building Cladding Materials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Escalators and Moving Walkways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236019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 : Part 3: Hydraulic Connections and Related Products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Fireworks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474078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 : Part 4: Bricks, Tiles, Ceramics, Sanitary Ware and Related Products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Safety in Tools and Appliances Used in Kitchen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4311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Materials: Part (5): Pipes used in Water, Electricity and Gas Network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Front, Rear and Side Barriers for Trucks and Trailers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05147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Doors, windows, and accessories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Limiting hazardous Substances in Electrical and Electronic Equipment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32828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Electrical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Batteries</a:t>
                      </a:r>
                      <a:endParaRPr lang="tr-TR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Lubricating Oils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367476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Electrical Lifts Used in Buildings and Facilities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Safety : Part 1: Portable and Hand-oriented Machines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8259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Footwear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their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Accessories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Safety : Part 2: Mobile Machinery and Heavy Duty Equipment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90369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Gas Appliances and their Accessories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Machinery Safety : Part 3: Lifting Equipment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09586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Glue and Adhesive Materials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Modified Vehicles and Limited Production Models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39857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Leather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Products</a:t>
                      </a:r>
                      <a:endParaRPr lang="tr-TR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Ornaments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Accessories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940869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Paper and Cardboard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057217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Textile</a:t>
                      </a:r>
                      <a:r>
                        <a:rPr lang="tr-TR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Products</a:t>
                      </a:r>
                      <a:endParaRPr lang="tr-TR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Dyes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Varnishes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201665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GCC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  <a:r>
                        <a:rPr lang="tr-T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Toys</a:t>
                      </a:r>
                      <a:endParaRPr lang="tr-TR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Protective Equipment and Clothing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3637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GCC Low voltage Electrical </a:t>
                      </a:r>
                      <a:r>
                        <a:rPr lang="en-US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Equipments</a:t>
                      </a:r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and Appliances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Equipment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45410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Fire Control Materials and Equipment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Vessels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68809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Amusement parks games and devices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Photovoltaic Systems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287942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Spare Parts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1: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Petromleum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Prodcuts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76588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Automated Motorcycles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2: LPG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Tankers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815104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Restraint Systems and Stroller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Telecommunications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538812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Degradable Plastic Products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253394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Detergents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Trailers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Semi-</a:t>
                      </a:r>
                      <a:r>
                        <a:rPr lang="tr-T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Trailers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590725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Vehicles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Imported Vehicles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291065"/>
                  </a:ext>
                </a:extLst>
              </a:tr>
              <a:tr h="1678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Self-Balancing Boards (Scooter) 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56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</TotalTime>
  <Words>2791</Words>
  <Application>Microsoft Office PowerPoint</Application>
  <PresentationFormat>Özel</PresentationFormat>
  <Paragraphs>545</Paragraphs>
  <Slides>37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Calibri</vt:lpstr>
      <vt:lpstr>HelveticaNeueLT Std Blk</vt:lpstr>
      <vt:lpstr>Times New Roman</vt:lpstr>
      <vt:lpstr>Verdana</vt:lpstr>
      <vt:lpstr>Wingdings</vt:lpstr>
      <vt:lpstr>1_Office Theme</vt:lpstr>
      <vt:lpstr>2_Office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5.3 G Mark</vt:lpstr>
      <vt:lpstr>G Mark Kapsamında Olan Ürün Grupları</vt:lpstr>
      <vt:lpstr>5.4 IECEE</vt:lpstr>
      <vt:lpstr>SASO IECEE Kapsamında Olan Ürün Grupları</vt:lpstr>
      <vt:lpstr>PowerPoint Sunusu</vt:lpstr>
      <vt:lpstr>5.5 Verimlilik Sertifikaları / Etiketleri</vt:lpstr>
      <vt:lpstr>Etiket Gereksinimi Olan Ürün Grupları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ARIT5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HOŞGELDİNİZ</dc:title>
  <dc:creator>ARTI5 MEDYA TANITIM</dc:creator>
  <cp:lastModifiedBy>Serhat BAŞKARA</cp:lastModifiedBy>
  <cp:revision>397</cp:revision>
  <dcterms:created xsi:type="dcterms:W3CDTF">2016-06-06T07:35:10Z</dcterms:created>
  <dcterms:modified xsi:type="dcterms:W3CDTF">2023-06-22T05:24:47Z</dcterms:modified>
</cp:coreProperties>
</file>