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1606" r:id="rId3"/>
    <p:sldId id="1630" r:id="rId4"/>
    <p:sldId id="501" r:id="rId5"/>
    <p:sldId id="1607" r:id="rId6"/>
    <p:sldId id="1631" r:id="rId7"/>
    <p:sldId id="1608" r:id="rId8"/>
    <p:sldId id="1612" r:id="rId9"/>
    <p:sldId id="1633" r:id="rId10"/>
    <p:sldId id="1613" r:id="rId11"/>
    <p:sldId id="1614" r:id="rId12"/>
    <p:sldId id="1610" r:id="rId13"/>
    <p:sldId id="1611" r:id="rId14"/>
    <p:sldId id="1615" r:id="rId15"/>
    <p:sldId id="1616" r:id="rId16"/>
    <p:sldId id="1617" r:id="rId17"/>
    <p:sldId id="1618" r:id="rId18"/>
    <p:sldId id="1620" r:id="rId19"/>
    <p:sldId id="1621" r:id="rId20"/>
    <p:sldId id="1623" r:id="rId21"/>
    <p:sldId id="1624" r:id="rId22"/>
    <p:sldId id="1644" r:id="rId23"/>
    <p:sldId id="1635" r:id="rId24"/>
    <p:sldId id="1637" r:id="rId25"/>
    <p:sldId id="1638" r:id="rId26"/>
    <p:sldId id="1639" r:id="rId27"/>
    <p:sldId id="1640" r:id="rId28"/>
    <p:sldId id="1643" r:id="rId29"/>
    <p:sldId id="1625" r:id="rId30"/>
    <p:sldId id="1627" r:id="rId31"/>
    <p:sldId id="1626" r:id="rId32"/>
    <p:sldId id="1629" r:id="rId33"/>
    <p:sldId id="1636" r:id="rId34"/>
    <p:sldId id="1634" r:id="rId35"/>
    <p:sldId id="1632" r:id="rId36"/>
  </p:sldIdLst>
  <p:sldSz cx="9720263" cy="7745413"/>
  <p:notesSz cx="6797675" cy="9872663"/>
  <p:defaultTextStyle>
    <a:defPPr>
      <a:defRPr lang="en-US"/>
    </a:defPPr>
    <a:lvl1pPr marL="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8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976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964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952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94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92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917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905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 userDrawn="1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99"/>
    <a:srgbClr val="D0D8E8"/>
    <a:srgbClr val="ED2524"/>
    <a:srgbClr val="F8A6A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09" autoAdjust="0"/>
    <p:restoredTop sz="95794" autoAdjust="0"/>
  </p:normalViewPr>
  <p:slideViewPr>
    <p:cSldViewPr snapToGrid="0" snapToObjects="1">
      <p:cViewPr varScale="1">
        <p:scale>
          <a:sx n="52" d="100"/>
          <a:sy n="52" d="100"/>
        </p:scale>
        <p:origin x="184" y="1208"/>
      </p:cViewPr>
      <p:guideLst>
        <p:guide orient="horz" pos="2440"/>
        <p:guide pos="3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1AA5-373E-4F70-8DE2-CEFC72737C53}" type="datetimeFigureOut">
              <a:rPr lang="tr-TR" smtClean="0"/>
              <a:t>26.06.2023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1D06-965C-43C2-9AF8-D53DB6ADA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71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E73F-D774-47F5-A67D-51653E95FA9F}" type="datetimeFigureOut">
              <a:rPr lang="tr-TR" smtClean="0"/>
              <a:t>26.06.2023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235075"/>
            <a:ext cx="41783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443F-11DD-4297-A498-517728A294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54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9443F-11DD-4297-A498-517728A29440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00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01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29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799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657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36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7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69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93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989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0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016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109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147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48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98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6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97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47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85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38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67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406099"/>
            <a:ext cx="8262224" cy="1660244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4389068"/>
            <a:ext cx="6804184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FB1-A0D4-4B0A-83E7-7B7E8D0797FC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A412-6947-4F20-BF81-A680F4C9D42E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2703" y="349620"/>
            <a:ext cx="2323751" cy="746392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90" y="349620"/>
            <a:ext cx="6814309" cy="7463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0805-4B62-47A1-A3FE-B6F793E08851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406099"/>
            <a:ext cx="8262224" cy="1660244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4389068"/>
            <a:ext cx="6804184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E704-51D5-4138-AD0A-9644CD75E2E0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E53-54B1-401B-AA66-218C369BC17C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977146"/>
            <a:ext cx="826222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3282837"/>
            <a:ext cx="826222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E53A-A527-4A08-8389-FCB89E1348FE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89" y="2040343"/>
            <a:ext cx="4568187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80" y="2040343"/>
            <a:ext cx="456987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4AE-FAC0-419D-A9F2-43D985C78E7C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733754"/>
            <a:ext cx="4294804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456300"/>
            <a:ext cx="4294804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733754"/>
            <a:ext cx="4296491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456300"/>
            <a:ext cx="4296491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9783-FD6E-4536-99C0-D8220C4E3CAC}" type="datetime1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08BF-9B6B-4039-8B34-2E9153D7A839}" type="datetime1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1E4-8DC0-4BF4-8806-22E9469A89C5}" type="datetime1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08382"/>
            <a:ext cx="3197900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308383"/>
            <a:ext cx="5433897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620800"/>
            <a:ext cx="3197900" cy="5298078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EB78-A9E4-40E7-A545-FBD81F7CAB8C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2C3B-553C-43F8-B2EF-6C6AF78CEAC7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5421789"/>
            <a:ext cx="5832158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92067"/>
            <a:ext cx="5832158" cy="4647248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6061862"/>
            <a:ext cx="5832158" cy="909010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7B18-F522-475A-80A4-9D3B41990BA5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4C0-6BE2-4B38-AEC4-BD75379F761E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2703" y="349620"/>
            <a:ext cx="2323751" cy="746392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90" y="349620"/>
            <a:ext cx="6814309" cy="7463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345-BF21-4FFD-A838-95DF9490CF7E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977146"/>
            <a:ext cx="826222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3282837"/>
            <a:ext cx="826222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7BFC-957A-45BC-A7F4-6FFE25F2AFFC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89" y="2040343"/>
            <a:ext cx="4568187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80" y="2040343"/>
            <a:ext cx="456987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D574-ED1F-4ADF-B8ED-E28EA6405053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733754"/>
            <a:ext cx="4294804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456300"/>
            <a:ext cx="4294804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733754"/>
            <a:ext cx="4296491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456300"/>
            <a:ext cx="4296491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26C5-817A-46F2-B3A4-B425A1309DE7}" type="datetime1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345D-0078-4494-8898-D4F80EC84127}" type="datetime1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180D-E4B0-400E-8446-81EB471BD70E}" type="datetime1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08382"/>
            <a:ext cx="3197900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308383"/>
            <a:ext cx="5433897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620800"/>
            <a:ext cx="3197900" cy="5298078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4D79-E6ED-4B31-879C-D8BA79590307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5421789"/>
            <a:ext cx="5832158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92067"/>
            <a:ext cx="5832158" cy="4647248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6061862"/>
            <a:ext cx="5832158" cy="909010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EF4-2410-4ABC-A02A-6A867D0C4825}" type="datetime1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807263"/>
            <a:ext cx="8748237" cy="5111615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B0A8-D42D-4221-AB8C-E6854A252DE9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7178851"/>
            <a:ext cx="3078083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9898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49898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4989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4989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4989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4989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807263"/>
            <a:ext cx="8748237" cy="5111615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3CEC-C7C6-4B6C-9CAE-908BB415C214}" type="datetime1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7178851"/>
            <a:ext cx="3078083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9898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49898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4989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4989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4989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4989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svuruportal.tse.org.tr/" TargetMode="Externa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aydeniz@tse.org.t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900" y="4952412"/>
            <a:ext cx="9245600" cy="1660244"/>
          </a:xfrm>
          <a:prstGeom prst="rect">
            <a:avLst/>
          </a:prstGeom>
        </p:spPr>
        <p:txBody>
          <a:bodyPr vert="horz" lIns="99798" tIns="49899" rIns="99798" bIns="49899" rtlCol="0" anchor="ctr">
            <a:noAutofit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tr-TR" sz="1100" dirty="0">
              <a:solidFill>
                <a:srgbClr val="FF0000"/>
              </a:solidFill>
              <a:latin typeface="HelveticaNeueLT Std Blk"/>
              <a:cs typeface="HelveticaNeueLT Std Blk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591726" y="6106114"/>
            <a:ext cx="5019675" cy="13542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60" y="6312665"/>
            <a:ext cx="2293480" cy="114769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1990725" y="7372349"/>
            <a:ext cx="5753101" cy="373063"/>
          </a:xfrm>
        </p:spPr>
        <p:txBody>
          <a:bodyPr/>
          <a:lstStyle/>
          <a:p>
            <a:r>
              <a:rPr lang="tr-T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65908" y="4007135"/>
            <a:ext cx="68027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C00000"/>
                </a:solidFill>
              </a:rPr>
              <a:t>SASO TEKSTİL ÜRÜNLERİ REGÜLASYONU BİLGİLENDİRME TOPLANTISI</a:t>
            </a:r>
          </a:p>
          <a:p>
            <a:pPr algn="ctr"/>
            <a:endParaRPr lang="tr-TR" sz="2800" dirty="0">
              <a:solidFill>
                <a:srgbClr val="C00000"/>
              </a:solidFill>
            </a:endParaRPr>
          </a:p>
          <a:p>
            <a:pPr algn="ctr"/>
            <a:r>
              <a:rPr lang="tr-TR" dirty="0">
                <a:solidFill>
                  <a:srgbClr val="C00000"/>
                </a:solidFill>
              </a:rPr>
              <a:t>KİMYA SEKTÖRÜ MÜDÜRLÜĞÜ</a:t>
            </a:r>
          </a:p>
          <a:p>
            <a:pPr algn="ctr"/>
            <a:r>
              <a:rPr lang="tr-TR" dirty="0">
                <a:solidFill>
                  <a:srgbClr val="C00000"/>
                </a:solidFill>
              </a:rPr>
              <a:t>22.06.2023</a:t>
            </a:r>
          </a:p>
        </p:txBody>
      </p:sp>
    </p:spTree>
    <p:extLst>
      <p:ext uri="{BB962C8B-B14F-4D97-AF65-F5344CB8AC3E}">
        <p14:creationId xmlns:p14="http://schemas.microsoft.com/office/powerpoint/2010/main" val="232083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57477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283574" y="2035451"/>
            <a:ext cx="48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ETİKETLEME BİLGİLERİ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54804" y="2620156"/>
            <a:ext cx="83172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Etiket İçeriği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Tekstil ürününün adı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İplik içeriği, Ağırlıkça azalan sırada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Ürün ağırlığı, bedeni veya boyutları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Tedarikçinin bilgisi  (Ürün ambalajında ticari yetkilisi belirtilmelidir)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Ürünün menşei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dirty="0">
                <a:solidFill>
                  <a:srgbClr val="000099"/>
                </a:solidFill>
              </a:rPr>
              <a:t>Yıkama ve Temizlik bilgisi (Yazı veya sembol)</a:t>
            </a:r>
          </a:p>
          <a:p>
            <a:pPr marL="342900" indent="-342900">
              <a:buFont typeface="+mj-lt"/>
              <a:buAutoNum type="arabicPeriod"/>
            </a:pPr>
            <a:endParaRPr lang="tr-TR" sz="2400" dirty="0">
              <a:solidFill>
                <a:srgbClr val="000099"/>
              </a:solidFill>
            </a:endParaRPr>
          </a:p>
          <a:p>
            <a:endParaRPr lang="tr-TR" sz="2400" dirty="0">
              <a:solidFill>
                <a:srgbClr val="000099"/>
              </a:solidFill>
            </a:endParaRPr>
          </a:p>
          <a:p>
            <a:endParaRPr lang="tr-TR" sz="1800" dirty="0"/>
          </a:p>
          <a:p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D55319-5E01-489A-AB3A-EAD35FB12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568" y="5398972"/>
            <a:ext cx="2257032" cy="12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84026" y="2013120"/>
            <a:ext cx="648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ÜRÜNLER İÇİN KİMYASAL GEREKLİLİKLER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39" y="3255552"/>
            <a:ext cx="8225127" cy="126388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6839" y="2802997"/>
            <a:ext cx="1808252" cy="40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  <a:r>
              <a:rPr lang="tr-TR" dirty="0">
                <a:solidFill>
                  <a:srgbClr val="000099"/>
                </a:solidFill>
              </a:rPr>
              <a:t>. </a:t>
            </a:r>
            <a:r>
              <a:rPr lang="tr-TR" dirty="0" err="1">
                <a:solidFill>
                  <a:srgbClr val="000099"/>
                </a:solidFill>
              </a:rPr>
              <a:t>pH</a:t>
            </a:r>
            <a:endParaRPr lang="tr-TR" dirty="0">
              <a:solidFill>
                <a:srgbClr val="000099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6013" y="4692637"/>
            <a:ext cx="586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2. Tekstil Boyalarının Haslıkları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Tere Karşı Renk Haslığı (En az 3-4)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Suya Karşı Renk Haslığı (En az 3)</a:t>
            </a:r>
          </a:p>
        </p:txBody>
      </p:sp>
    </p:spTree>
    <p:extLst>
      <p:ext uri="{BB962C8B-B14F-4D97-AF65-F5344CB8AC3E}">
        <p14:creationId xmlns:p14="http://schemas.microsoft.com/office/powerpoint/2010/main" val="30937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106205"/>
            <a:ext cx="779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3. Yıkama Kodları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ISO 3758 standardına uygun GINETEX sembolleri kullanılmalıdır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846" y="2938064"/>
            <a:ext cx="2971727" cy="68578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76280" y="4023453"/>
            <a:ext cx="2406170" cy="40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4. Formaldehit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80" y="4603676"/>
            <a:ext cx="7807818" cy="11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2134" y="2440439"/>
            <a:ext cx="779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  <a:r>
              <a:rPr lang="tr-TR" dirty="0">
                <a:solidFill>
                  <a:srgbClr val="000099"/>
                </a:solidFill>
              </a:rPr>
              <a:t>. </a:t>
            </a:r>
            <a:r>
              <a:rPr lang="tr-TR" dirty="0" err="1">
                <a:solidFill>
                  <a:srgbClr val="000099"/>
                </a:solidFill>
              </a:rPr>
              <a:t>Penta</a:t>
            </a:r>
            <a:r>
              <a:rPr lang="tr-TR" dirty="0">
                <a:solidFill>
                  <a:srgbClr val="000099"/>
                </a:solidFill>
              </a:rPr>
              <a:t> ve </a:t>
            </a:r>
            <a:r>
              <a:rPr lang="tr-TR" dirty="0" err="1">
                <a:solidFill>
                  <a:srgbClr val="000099"/>
                </a:solidFill>
              </a:rPr>
              <a:t>Quatro</a:t>
            </a:r>
            <a:r>
              <a:rPr lang="tr-TR" dirty="0">
                <a:solidFill>
                  <a:srgbClr val="000099"/>
                </a:solidFill>
              </a:rPr>
              <a:t> Klorlu Fenoller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3" y="3203689"/>
            <a:ext cx="7527767" cy="19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372643"/>
            <a:ext cx="779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6. Ağır Metaller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6CFBBFA-33EA-4082-83B5-A2DB7348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14946"/>
              </p:ext>
            </p:extLst>
          </p:nvPr>
        </p:nvGraphicFramePr>
        <p:xfrm>
          <a:off x="1396409" y="3155283"/>
          <a:ext cx="6356942" cy="2891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996">
                  <a:extLst>
                    <a:ext uri="{9D8B030D-6E8A-4147-A177-3AD203B41FA5}">
                      <a16:colId xmlns:a16="http://schemas.microsoft.com/office/drawing/2014/main" val="2373561953"/>
                    </a:ext>
                  </a:extLst>
                </a:gridCol>
                <a:gridCol w="1600524">
                  <a:extLst>
                    <a:ext uri="{9D8B030D-6E8A-4147-A177-3AD203B41FA5}">
                      <a16:colId xmlns:a16="http://schemas.microsoft.com/office/drawing/2014/main" val="1174066813"/>
                    </a:ext>
                  </a:extLst>
                </a:gridCol>
                <a:gridCol w="1217527">
                  <a:extLst>
                    <a:ext uri="{9D8B030D-6E8A-4147-A177-3AD203B41FA5}">
                      <a16:colId xmlns:a16="http://schemas.microsoft.com/office/drawing/2014/main" val="2455027334"/>
                    </a:ext>
                  </a:extLst>
                </a:gridCol>
                <a:gridCol w="2056895">
                  <a:extLst>
                    <a:ext uri="{9D8B030D-6E8A-4147-A177-3AD203B41FA5}">
                      <a16:colId xmlns:a16="http://schemas.microsoft.com/office/drawing/2014/main" val="3047284026"/>
                    </a:ext>
                  </a:extLst>
                </a:gridCol>
              </a:tblGrid>
              <a:tr h="41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Heavy Metal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(ppm)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For Children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With Direct Skin Contact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With Direct Skin Contact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35887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Antimony</a:t>
                      </a:r>
                      <a:r>
                        <a:rPr lang="tr-TR" sz="1100" dirty="0">
                          <a:effectLst/>
                        </a:rPr>
                        <a:t> (Sb)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006667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Arsenic (As)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198380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Lead (Pb)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993975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Cadmium (Cd)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543058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Chromium (Cr)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318582"/>
                  </a:ext>
                </a:extLst>
              </a:tr>
              <a:tr h="632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Chromium</a:t>
                      </a:r>
                      <a:r>
                        <a:rPr lang="tr-TR" sz="1100" dirty="0">
                          <a:effectLst/>
                        </a:rPr>
                        <a:t> (Cr VI)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Less than a detected level of 0.5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Less than a detected level of 0.5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Less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than</a:t>
                      </a:r>
                      <a:r>
                        <a:rPr lang="tr-TR" sz="1100" dirty="0">
                          <a:effectLst/>
                        </a:rPr>
                        <a:t> a </a:t>
                      </a:r>
                      <a:r>
                        <a:rPr lang="tr-TR" sz="1100" dirty="0" err="1">
                          <a:effectLst/>
                        </a:rPr>
                        <a:t>detected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level</a:t>
                      </a:r>
                      <a:r>
                        <a:rPr lang="tr-TR" sz="1100" dirty="0">
                          <a:effectLst/>
                        </a:rPr>
                        <a:t> of 0.5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456168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Cobalt (Co)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091641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Copper (Cu)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484017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Mercury (Hg)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0.02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0.02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0.02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638693"/>
                  </a:ext>
                </a:extLst>
              </a:tr>
              <a:tr h="204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Nickel</a:t>
                      </a:r>
                      <a:r>
                        <a:rPr lang="tr-TR" sz="1100" dirty="0">
                          <a:effectLst/>
                        </a:rPr>
                        <a:t>(</a:t>
                      </a:r>
                      <a:r>
                        <a:rPr lang="tr-TR" sz="1100" dirty="0" err="1">
                          <a:effectLst/>
                        </a:rPr>
                        <a:t>Ni</a:t>
                      </a:r>
                      <a:r>
                        <a:rPr lang="tr-TR" sz="1100" dirty="0">
                          <a:effectLst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4.0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4.0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64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396058"/>
            <a:ext cx="77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0099"/>
                </a:solidFill>
              </a:rPr>
              <a:t>7. </a:t>
            </a:r>
            <a:r>
              <a:rPr lang="tr-TR" sz="2400" dirty="0" err="1">
                <a:solidFill>
                  <a:srgbClr val="000099"/>
                </a:solidFill>
              </a:rPr>
              <a:t>Azoboyar</a:t>
            </a:r>
            <a:r>
              <a:rPr lang="tr-TR" sz="2400" dirty="0">
                <a:solidFill>
                  <a:srgbClr val="000099"/>
                </a:solidFill>
              </a:rPr>
              <a:t> Maddeler ve Kanserojen Boyar Maddeler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49527" y="3872706"/>
            <a:ext cx="72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0099"/>
                </a:solidFill>
              </a:rPr>
              <a:t>8. Alev Geciktiriciler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3" y="4714601"/>
            <a:ext cx="5125501" cy="10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76448" y="1708871"/>
            <a:ext cx="727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9. Böcek, Bitki ve Mantar Öldürücüler</a:t>
            </a:r>
          </a:p>
          <a:p>
            <a:endParaRPr lang="tr-TR" dirty="0"/>
          </a:p>
          <a:p>
            <a:r>
              <a:rPr lang="tr-TR" dirty="0"/>
              <a:t>Max:0.5ppm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52" y="2709891"/>
            <a:ext cx="7994722" cy="40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81274" y="2076963"/>
            <a:ext cx="72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10. Klorlu Organik Bileşikler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Klorobenzen</a:t>
            </a:r>
            <a:r>
              <a:rPr lang="tr-TR" dirty="0"/>
              <a:t>, </a:t>
            </a:r>
            <a:r>
              <a:rPr lang="tr-TR" dirty="0" err="1"/>
              <a:t>toluen</a:t>
            </a:r>
            <a:r>
              <a:rPr lang="tr-TR" dirty="0"/>
              <a:t> ve naftalin, 1 mg/kg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6013" y="3203689"/>
            <a:ext cx="609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11. </a:t>
            </a:r>
            <a:r>
              <a:rPr lang="tr-TR" dirty="0" err="1">
                <a:solidFill>
                  <a:srgbClr val="000099"/>
                </a:solidFill>
              </a:rPr>
              <a:t>Fitalat</a:t>
            </a:r>
            <a:endParaRPr lang="tr-TR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Ağırlıkça %0,1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86013" y="4330707"/>
            <a:ext cx="533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99"/>
                </a:solidFill>
              </a:rPr>
              <a:t>12. </a:t>
            </a:r>
            <a:r>
              <a:rPr lang="tr-TR" dirty="0" err="1">
                <a:solidFill>
                  <a:srgbClr val="000099"/>
                </a:solidFill>
              </a:rPr>
              <a:t>Organotin</a:t>
            </a:r>
            <a:r>
              <a:rPr lang="tr-TR" dirty="0">
                <a:solidFill>
                  <a:srgbClr val="000099"/>
                </a:solidFill>
              </a:rPr>
              <a:t> Bileşikler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94" y="4847518"/>
            <a:ext cx="7605274" cy="16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39493" y="2033406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BELGELENDİRME SÜRECİ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227923" y="3166585"/>
            <a:ext cx="834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99"/>
                </a:solidFill>
              </a:rPr>
              <a:t>Tip 3: Çocuk Ürünleri ve İç Giyim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99"/>
                </a:solidFill>
              </a:rPr>
              <a:t>Tip 1A: Diğer Tekstil Ürünleri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E889F6E-34FB-4E2F-BE1D-8CBB3E206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189" y="4188608"/>
            <a:ext cx="2489199" cy="2489199"/>
          </a:xfrm>
          <a:prstGeom prst="rect">
            <a:avLst/>
          </a:prstGeom>
        </p:spPr>
      </p:pic>
      <p:pic>
        <p:nvPicPr>
          <p:cNvPr id="1026" name="Picture 2" descr="Lacivert Kız Çocuk Kışlık Pijama Takımı Uzun Kollu Tişört ve Eşofman Altı  3WKG20004MK | Koton">
            <a:extLst>
              <a:ext uri="{FF2B5EF4-FFF2-40B4-BE49-F238E27FC236}">
                <a16:creationId xmlns:a16="http://schemas.microsoft.com/office/drawing/2014/main" id="{0D392E13-D606-441A-AB1D-AB875AFD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" y="4209246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3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27724" y="1967751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BELGELENDİRME SÜRECİ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6751" y="2864262"/>
            <a:ext cx="81717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1A İncelemesi:</a:t>
            </a:r>
          </a:p>
          <a:p>
            <a:r>
              <a:rPr lang="tr-TR" dirty="0">
                <a:solidFill>
                  <a:srgbClr val="000099"/>
                </a:solidFill>
              </a:rPr>
              <a:t>        Dosya üzerinden raporlar değerlendirilmektedir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Etiket incelemesi (Her bir marka)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Rapor/Sertifika incelemesi (OEKO-TEX Standard 100 geçerli ve kapsamı ürünleri kapsamalıdır)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Çevre Yönetim Sistemi değerlendirmesi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>
                <a:solidFill>
                  <a:srgbClr val="000099"/>
                </a:solidFill>
              </a:rPr>
              <a:t>Model/Tip numaraları ve Ürün Renkleri (Model numaraları her bir renk, desen ve boyuta göre değişmelidir)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Ürünlerin iplik içerikleri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Risk Değerlendirme </a:t>
            </a:r>
            <a:r>
              <a:rPr lang="tr-TR" dirty="0" err="1">
                <a:solidFill>
                  <a:srgbClr val="000099"/>
                </a:solidFill>
              </a:rPr>
              <a:t>dökümanı</a:t>
            </a:r>
            <a:endParaRPr lang="tr-TR" dirty="0">
              <a:solidFill>
                <a:srgbClr val="000099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4924583B-59B9-43D6-8DF8-49FE69097D66}"/>
              </a:ext>
            </a:extLst>
          </p:cNvPr>
          <p:cNvSpPr/>
          <p:nvPr/>
        </p:nvSpPr>
        <p:spPr>
          <a:xfrm>
            <a:off x="4462272" y="6147419"/>
            <a:ext cx="79552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558D31E-87F2-46DB-A0C2-E0E78AE61CE1}"/>
              </a:ext>
            </a:extLst>
          </p:cNvPr>
          <p:cNvSpPr txBox="1"/>
          <p:nvPr/>
        </p:nvSpPr>
        <p:spPr>
          <a:xfrm>
            <a:off x="5468112" y="6238381"/>
            <a:ext cx="101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Komite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52739756-ED89-4877-9EA9-A7CC2A30A536}"/>
              </a:ext>
            </a:extLst>
          </p:cNvPr>
          <p:cNvSpPr/>
          <p:nvPr/>
        </p:nvSpPr>
        <p:spPr>
          <a:xfrm>
            <a:off x="6483096" y="6147419"/>
            <a:ext cx="79552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271824C-420C-470F-B7DF-06C225D37C50}"/>
              </a:ext>
            </a:extLst>
          </p:cNvPr>
          <p:cNvSpPr txBox="1"/>
          <p:nvPr/>
        </p:nvSpPr>
        <p:spPr>
          <a:xfrm>
            <a:off x="7427342" y="6003312"/>
            <a:ext cx="173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SASO BELGESİ</a:t>
            </a:r>
          </a:p>
        </p:txBody>
      </p:sp>
    </p:spTree>
    <p:extLst>
      <p:ext uri="{BB962C8B-B14F-4D97-AF65-F5344CB8AC3E}">
        <p14:creationId xmlns:p14="http://schemas.microsoft.com/office/powerpoint/2010/main" val="33947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</a:t>
            </a:fld>
            <a:endParaRPr lang="en-US"/>
          </a:p>
        </p:txBody>
      </p:sp>
      <p:pic>
        <p:nvPicPr>
          <p:cNvPr id="6" name="Resim 12">
            <a:extLst>
              <a:ext uri="{FF2B5EF4-FFF2-40B4-BE49-F238E27FC236}">
                <a16:creationId xmlns:a16="http://schemas.microsoft.com/office/drawing/2014/main" id="{C1353D0E-22D3-42CE-956B-3F4FE8B32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14463"/>
            <a:ext cx="39004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2">
            <a:extLst>
              <a:ext uri="{FF2B5EF4-FFF2-40B4-BE49-F238E27FC236}">
                <a16:creationId xmlns:a16="http://schemas.microsoft.com/office/drawing/2014/main" id="{840AAA93-BCD2-4E9B-9695-6BDDFF6C3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3" y="2005537"/>
            <a:ext cx="369411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02E9F11-1A7F-44F3-8AFF-8346CB142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92332"/>
            <a:ext cx="45148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1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38576" y="2079143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BELGELENDİRME SÜRECİ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16442" y="3005930"/>
            <a:ext cx="8171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3 İncelemesi:</a:t>
            </a:r>
          </a:p>
          <a:p>
            <a:r>
              <a:rPr lang="tr-TR" dirty="0">
                <a:solidFill>
                  <a:srgbClr val="000099"/>
                </a:solidFill>
              </a:rPr>
              <a:t>        </a:t>
            </a:r>
            <a:r>
              <a:rPr lang="tr-TR" b="1" dirty="0">
                <a:solidFill>
                  <a:srgbClr val="000099"/>
                </a:solidFill>
              </a:rPr>
              <a:t>Üretim Yeri İncelemesi yapılmaktadır</a:t>
            </a:r>
          </a:p>
          <a:p>
            <a:r>
              <a:rPr lang="tr-TR" dirty="0">
                <a:solidFill>
                  <a:srgbClr val="000099"/>
                </a:solidFill>
              </a:rPr>
              <a:t>        Dosya üzerinden raporlar değerlendirilmektedir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Etiket incelemesi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Rapor/Sertifika incelemesi (OEKO-TEX Standard 100)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Çevre Yönetim Sistemi değerlendirmesi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Ürünlerin iplik içerikleri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rgbClr val="000099"/>
                </a:solidFill>
              </a:rPr>
              <a:t>Risk Değerlendirme </a:t>
            </a:r>
            <a:r>
              <a:rPr lang="tr-TR" dirty="0" err="1">
                <a:solidFill>
                  <a:srgbClr val="000099"/>
                </a:solidFill>
              </a:rPr>
              <a:t>dökümanı</a:t>
            </a:r>
            <a:endParaRPr lang="tr-TR" dirty="0">
              <a:solidFill>
                <a:srgbClr val="000099"/>
              </a:solidFill>
            </a:endParaRP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339822-F94F-497B-87AF-FABA3E25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084" y="5868252"/>
            <a:ext cx="896190" cy="60355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D67D89F-F1A0-45EB-8631-DBE616A0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860" y="5868252"/>
            <a:ext cx="896190" cy="603556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F2F9C5ED-4DAD-48F2-AD02-BC0FC077DD98}"/>
              </a:ext>
            </a:extLst>
          </p:cNvPr>
          <p:cNvSpPr txBox="1"/>
          <p:nvPr/>
        </p:nvSpPr>
        <p:spPr>
          <a:xfrm>
            <a:off x="4648762" y="5969975"/>
            <a:ext cx="146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Komite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AA91A53-2647-4E70-8357-B4A81C9B7FD4}"/>
              </a:ext>
            </a:extLst>
          </p:cNvPr>
          <p:cNvSpPr txBox="1"/>
          <p:nvPr/>
        </p:nvSpPr>
        <p:spPr>
          <a:xfrm>
            <a:off x="7428538" y="5792383"/>
            <a:ext cx="173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SASO BELGESİ</a:t>
            </a:r>
          </a:p>
        </p:txBody>
      </p:sp>
    </p:spTree>
    <p:extLst>
      <p:ext uri="{BB962C8B-B14F-4D97-AF65-F5344CB8AC3E}">
        <p14:creationId xmlns:p14="http://schemas.microsoft.com/office/powerpoint/2010/main" val="77998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7300" y="2079143"/>
            <a:ext cx="640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ÜRÜNLER İÇİN KİMYASAL GEREKLİLİKLER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16442" y="3248828"/>
            <a:ext cx="81717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Akredite Laboratuvar raporu: EKOTEKS Lab vb.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OEKO-TEX sertifikaları</a:t>
            </a:r>
            <a:endParaRPr lang="tr-TR" sz="2400" dirty="0">
              <a:solidFill>
                <a:srgbClr val="000099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237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003F8B-24E4-4470-8790-131B90A2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5C2ADE5-BC25-4A6A-860F-87FC6228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7757AD-557C-43D2-BDF2-FEBD94E7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22</a:t>
            </a:fld>
            <a:endParaRPr lang="en-US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7BCDD014-422C-458B-B1A3-7C802841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47B9109-6CC6-48BB-A0A6-2012522C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73" y="1916805"/>
            <a:ext cx="4839669" cy="50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098DD5-E778-4079-860F-20BDB15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A097572-E656-407D-BF0B-B55500330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592" y="1859745"/>
            <a:ext cx="4692480" cy="5226855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B6262-E086-47FC-8C2C-BE7829D3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EDD0A-13B6-4DD3-B2BA-9768B8CD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5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2F3E1E-634A-4818-84D3-3629B37A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F6758F32-2A3E-4856-A205-FECFBC227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409" y="1900946"/>
            <a:ext cx="4453444" cy="5357915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C1B1D52-3912-492A-98FB-025AA695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1F8A508-11EB-4D23-98DD-4E504614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2F3E1E-634A-4818-84D3-3629B37A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1839E27-6451-40E0-B653-8193D4707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034" y="1903490"/>
            <a:ext cx="5018673" cy="5275361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C1B1D52-3912-492A-98FB-025AA695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1F8A508-11EB-4D23-98DD-4E504614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6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2F3E1E-634A-4818-84D3-3629B37A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413F4F6-AD7C-4EB6-9840-5EE932E06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575" y="1729498"/>
            <a:ext cx="5362085" cy="5449353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C1B1D52-3912-492A-98FB-025AA695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1F8A508-11EB-4D23-98DD-4E504614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C67071-ABAD-4FE6-AA9D-A1D729A7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21F7049-1FBF-4A3C-B6A9-33B1D2673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400" y="1805940"/>
            <a:ext cx="4286790" cy="5785283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E9D893-4249-4023-A986-FFDCA00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090" y="7229051"/>
            <a:ext cx="3078083" cy="4123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215A3F-33F1-4032-9738-BE28A96E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38576" y="1994183"/>
            <a:ext cx="53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BAŞVURU İŞLEMLERİ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13458" y="3035039"/>
            <a:ext cx="81717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www.basvuruportal.tse.org.tr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Kendi kullanıcı adı ve şifrenizle sisteme giriş yapılır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Ürün Belgelendirme &gt; Başvuru İşlemleri &gt; Yeni Başvuru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Talep Edilen Değerlendirme Türü: Yeni Başvuru (Marka Müracaatı)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Talep Edilen Belge: SASO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327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040973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j-lt"/>
              </a:rPr>
              <a:t>BAŞVURU İŞLEMLERİ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693" y="2564193"/>
            <a:ext cx="6976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08119" y="1642321"/>
            <a:ext cx="86325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914400"/>
            <a:r>
              <a:rPr lang="tr-TR" sz="3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KİMYA SEKTÖR MÜDÜRLÜĞÜ;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08119" y="3134259"/>
            <a:ext cx="81885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99"/>
                </a:solidFill>
              </a:rPr>
              <a:t>Pipes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 err="1">
                <a:solidFill>
                  <a:srgbClr val="000099"/>
                </a:solidFill>
              </a:rPr>
              <a:t>used</a:t>
            </a:r>
            <a:r>
              <a:rPr lang="tr-TR" sz="2400" dirty="0">
                <a:solidFill>
                  <a:srgbClr val="000099"/>
                </a:solidFill>
              </a:rPr>
              <a:t> in </a:t>
            </a:r>
            <a:r>
              <a:rPr lang="tr-TR" sz="2400" dirty="0" err="1">
                <a:solidFill>
                  <a:srgbClr val="000099"/>
                </a:solidFill>
              </a:rPr>
              <a:t>Water</a:t>
            </a:r>
            <a:r>
              <a:rPr lang="tr-TR" sz="2400" dirty="0">
                <a:solidFill>
                  <a:srgbClr val="000099"/>
                </a:solidFill>
              </a:rPr>
              <a:t>, </a:t>
            </a:r>
            <a:r>
              <a:rPr lang="tr-TR" sz="2400" dirty="0" err="1">
                <a:solidFill>
                  <a:srgbClr val="000099"/>
                </a:solidFill>
              </a:rPr>
              <a:t>Electricity</a:t>
            </a:r>
            <a:r>
              <a:rPr lang="tr-TR" sz="2400" dirty="0">
                <a:solidFill>
                  <a:srgbClr val="000099"/>
                </a:solidFill>
              </a:rPr>
              <a:t> &amp;</a:t>
            </a:r>
            <a:r>
              <a:rPr lang="tr-TR" sz="2400" dirty="0" err="1">
                <a:solidFill>
                  <a:srgbClr val="000099"/>
                </a:solidFill>
              </a:rPr>
              <a:t>Gas</a:t>
            </a:r>
            <a:r>
              <a:rPr lang="tr-TR" sz="2400" dirty="0">
                <a:solidFill>
                  <a:srgbClr val="000099"/>
                </a:solidFill>
              </a:rPr>
              <a:t>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99"/>
                </a:solidFill>
              </a:rPr>
              <a:t>Glue</a:t>
            </a:r>
            <a:r>
              <a:rPr lang="tr-TR" sz="2400" dirty="0">
                <a:solidFill>
                  <a:srgbClr val="000099"/>
                </a:solidFill>
              </a:rPr>
              <a:t> &amp;</a:t>
            </a:r>
            <a:r>
              <a:rPr lang="tr-TR" sz="2400" dirty="0" err="1">
                <a:solidFill>
                  <a:srgbClr val="000099"/>
                </a:solidFill>
              </a:rPr>
              <a:t>Adhesive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 err="1">
                <a:solidFill>
                  <a:srgbClr val="000099"/>
                </a:solidFill>
              </a:rPr>
              <a:t>Materials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99"/>
                </a:solidFill>
              </a:rPr>
              <a:t>Footwear</a:t>
            </a:r>
            <a:r>
              <a:rPr lang="tr-TR" sz="2400" dirty="0">
                <a:solidFill>
                  <a:srgbClr val="000099"/>
                </a:solidFill>
              </a:rPr>
              <a:t> &amp; </a:t>
            </a:r>
            <a:r>
              <a:rPr lang="tr-TR" sz="2400" dirty="0" err="1">
                <a:solidFill>
                  <a:srgbClr val="000099"/>
                </a:solidFill>
              </a:rPr>
              <a:t>Their</a:t>
            </a:r>
            <a:r>
              <a:rPr lang="tr-TR" sz="2400" dirty="0">
                <a:solidFill>
                  <a:srgbClr val="000099"/>
                </a:solidFill>
              </a:rPr>
              <a:t> Accessories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99"/>
                </a:solidFill>
              </a:rPr>
              <a:t>Textile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 err="1">
                <a:solidFill>
                  <a:srgbClr val="000099"/>
                </a:solidFill>
              </a:rPr>
              <a:t>Products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99"/>
                </a:solidFill>
              </a:rPr>
              <a:t>Paper</a:t>
            </a:r>
            <a:r>
              <a:rPr lang="tr-TR" sz="2400" dirty="0">
                <a:solidFill>
                  <a:srgbClr val="000099"/>
                </a:solidFill>
              </a:rPr>
              <a:t> &amp; </a:t>
            </a:r>
            <a:r>
              <a:rPr lang="tr-TR" sz="2400" dirty="0" err="1">
                <a:solidFill>
                  <a:srgbClr val="000099"/>
                </a:solidFill>
              </a:rPr>
              <a:t>Cardboard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Personel </a:t>
            </a:r>
            <a:r>
              <a:rPr lang="tr-TR" sz="2400" dirty="0" err="1">
                <a:solidFill>
                  <a:srgbClr val="000099"/>
                </a:solidFill>
              </a:rPr>
              <a:t>Protective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 err="1">
                <a:solidFill>
                  <a:srgbClr val="000099"/>
                </a:solidFill>
              </a:rPr>
              <a:t>Equipment</a:t>
            </a:r>
            <a:r>
              <a:rPr lang="tr-TR" sz="2400" dirty="0">
                <a:solidFill>
                  <a:srgbClr val="000099"/>
                </a:solidFill>
              </a:rPr>
              <a:t> &amp; </a:t>
            </a:r>
            <a:r>
              <a:rPr lang="tr-TR" sz="2400" dirty="0" err="1">
                <a:solidFill>
                  <a:srgbClr val="000099"/>
                </a:solidFill>
              </a:rPr>
              <a:t>Clothing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1427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040973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j-lt"/>
              </a:rPr>
              <a:t>BAŞVURU İŞLEMLERİ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06" y="2525654"/>
            <a:ext cx="6976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7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6013" y="2040973"/>
            <a:ext cx="532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j-lt"/>
              </a:rPr>
              <a:t>BAŞVURU İŞLEMLERİ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574" y="2617736"/>
            <a:ext cx="7017107" cy="39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5B7966C-C13A-4E4F-87C2-A58464425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74557"/>
              </p:ext>
            </p:extLst>
          </p:nvPr>
        </p:nvGraphicFramePr>
        <p:xfrm>
          <a:off x="1190848" y="2009553"/>
          <a:ext cx="6683312" cy="466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616">
                  <a:extLst>
                    <a:ext uri="{9D8B030D-6E8A-4147-A177-3AD203B41FA5}">
                      <a16:colId xmlns:a16="http://schemas.microsoft.com/office/drawing/2014/main" val="1304296087"/>
                    </a:ext>
                  </a:extLst>
                </a:gridCol>
                <a:gridCol w="2559836">
                  <a:extLst>
                    <a:ext uri="{9D8B030D-6E8A-4147-A177-3AD203B41FA5}">
                      <a16:colId xmlns:a16="http://schemas.microsoft.com/office/drawing/2014/main" val="2251489290"/>
                    </a:ext>
                  </a:extLst>
                </a:gridCol>
                <a:gridCol w="2126860">
                  <a:extLst>
                    <a:ext uri="{9D8B030D-6E8A-4147-A177-3AD203B41FA5}">
                      <a16:colId xmlns:a16="http://schemas.microsoft.com/office/drawing/2014/main" val="2850188011"/>
                    </a:ext>
                  </a:extLst>
                </a:gridCol>
              </a:tblGrid>
              <a:tr h="765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SASO DENEY ÜCRETLERİ</a:t>
                      </a:r>
                      <a:endParaRPr lang="tr-T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28141"/>
                  </a:ext>
                </a:extLst>
              </a:tr>
              <a:tr h="282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Tip 1A Belgelendirme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Tip 3 belgelendirme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847179"/>
                  </a:ext>
                </a:extLst>
              </a:tr>
              <a:tr h="7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SASO Quality Mark/SASO Uygunluk Belgesi Başvuru Değerlendirme Ücreti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₺9.900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₺9.900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246909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Sonuç Değerlendirme Ücreti*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₺9.900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₺9.900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505992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İlave Marka Ücreti </a:t>
                      </a:r>
                      <a:endParaRPr lang="tr-TR" sz="1100">
                        <a:effectLst/>
                      </a:endParaRPr>
                    </a:p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₺930 (1 ilave marka)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 dirty="0">
                          <a:effectLst/>
                        </a:rPr>
                        <a:t>₺930(1 ilave marka)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956741"/>
                  </a:ext>
                </a:extLst>
              </a:tr>
              <a:tr h="524739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Belge Yenileme Ücreti* </a:t>
                      </a:r>
                      <a:endParaRPr lang="tr-TR" sz="1100">
                        <a:effectLst/>
                      </a:endParaRPr>
                    </a:p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Belirtiniz: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₺5660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₺5660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185681"/>
                  </a:ext>
                </a:extLst>
              </a:tr>
              <a:tr h="1008728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Ek Model Ücreti*</a:t>
                      </a:r>
                      <a:endParaRPr lang="tr-TR" sz="1100">
                        <a:effectLst/>
                      </a:endParaRPr>
                    </a:p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1-30 model: 30 x 80 = 2.400 TL 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31-100 model: 70 x 65 = 4.550 TL </a:t>
                      </a:r>
                      <a:endParaRPr lang="tr-T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101-300 model: 200 x 48 = 9.600 TL </a:t>
                      </a:r>
                      <a:endParaRPr lang="tr-TR" sz="1200" dirty="0">
                        <a:effectLst/>
                      </a:endParaRPr>
                    </a:p>
                    <a:p>
                      <a:pPr marR="1143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 dirty="0">
                          <a:effectLst/>
                        </a:rPr>
                        <a:t>301-500 model: 200 x 30 = 6.000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---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895474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İnceleme hizmet ücreti**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-----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₺9.900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033280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>
                          <a:effectLst/>
                        </a:rPr>
                        <a:t>Avans ücreti***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₺9450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5829300" algn="l"/>
                          <a:tab pos="6172200" algn="l"/>
                        </a:tabLst>
                      </a:pPr>
                      <a:r>
                        <a:rPr lang="tr-TR" sz="1000" dirty="0">
                          <a:effectLst/>
                        </a:rPr>
                        <a:t>₺15.000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56696"/>
                  </a:ext>
                </a:extLst>
              </a:tr>
            </a:tbl>
          </a:graphicData>
        </a:graphic>
      </p:graphicFrame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50E126-98F8-4613-BD77-5358F791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E6C5D5-516A-49FC-94C2-2BCFFB9B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CC09C3-90C4-4452-8A18-A20441FD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729D9-339B-481C-BA88-49429351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33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766715-BDB6-4D1F-BBB8-52BDC3F60AB0}"/>
              </a:ext>
            </a:extLst>
          </p:cNvPr>
          <p:cNvSpPr/>
          <p:nvPr/>
        </p:nvSpPr>
        <p:spPr>
          <a:xfrm>
            <a:off x="742950" y="1854691"/>
            <a:ext cx="8748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İletişim Adresleri</a:t>
            </a:r>
          </a:p>
          <a:p>
            <a:pPr>
              <a:defRPr/>
            </a:pPr>
            <a:endParaRPr lang="tr-TR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solidFill>
                  <a:srgbClr val="7030A0"/>
                </a:solidFill>
              </a:rPr>
              <a:t>Sezai DOĞAN</a:t>
            </a:r>
            <a:r>
              <a:rPr lang="tr-TR" sz="2800" dirty="0">
                <a:solidFill>
                  <a:srgbClr val="7030A0"/>
                </a:solidFill>
              </a:rPr>
              <a:t>–Grup Başkanı</a:t>
            </a:r>
          </a:p>
          <a:p>
            <a:pPr>
              <a:defRPr/>
            </a:pPr>
            <a:r>
              <a:rPr lang="tr-TR" sz="2800" dirty="0">
                <a:solidFill>
                  <a:srgbClr val="7030A0"/>
                </a:solidFill>
              </a:rPr>
              <a:t>Tel:0.312. 416 65 10 sdogan</a:t>
            </a:r>
            <a:r>
              <a:rPr lang="tr-TR" sz="2800" dirty="0">
                <a:solidFill>
                  <a:srgbClr val="7030A0"/>
                </a:solidFill>
                <a:cs typeface="Arial" panose="020B0604020202020204" pitchFamily="34" charset="0"/>
              </a:rPr>
              <a:t>@tse.org.tr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solidFill>
                  <a:srgbClr val="7030A0"/>
                </a:solidFill>
              </a:rPr>
              <a:t>Özer ÖZGÖKÇE- </a:t>
            </a:r>
            <a:r>
              <a:rPr lang="tr-TR" sz="2800" dirty="0">
                <a:solidFill>
                  <a:srgbClr val="7030A0"/>
                </a:solidFill>
              </a:rPr>
              <a:t>Müdür</a:t>
            </a:r>
          </a:p>
          <a:p>
            <a:pPr>
              <a:defRPr/>
            </a:pPr>
            <a:r>
              <a:rPr lang="tr-TR" sz="2800" dirty="0">
                <a:solidFill>
                  <a:srgbClr val="7030A0"/>
                </a:solidFill>
              </a:rPr>
              <a:t>Tel: 0.312. 416 66 88 oozgokce@tse.org.tr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solidFill>
                  <a:srgbClr val="7030A0"/>
                </a:solidFill>
              </a:rPr>
              <a:t>Keziban ULU</a:t>
            </a:r>
          </a:p>
          <a:p>
            <a:pPr>
              <a:defRPr/>
            </a:pPr>
            <a:r>
              <a:rPr lang="tr-TR" sz="2800" dirty="0">
                <a:solidFill>
                  <a:srgbClr val="7030A0"/>
                </a:solidFill>
              </a:rPr>
              <a:t>Tel: 0.312. 416 65 70  </a:t>
            </a:r>
            <a:r>
              <a:rPr lang="tr-TR" sz="2800" dirty="0">
                <a:solidFill>
                  <a:srgbClr val="7030A0"/>
                </a:solidFill>
                <a:hlinkClick r:id="rId2"/>
              </a:rPr>
              <a:t>kaydeniz@tse.org.tr</a:t>
            </a:r>
            <a:endParaRPr lang="tr-TR" sz="28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tr-TR" sz="2800" b="1" dirty="0">
                <a:solidFill>
                  <a:srgbClr val="7030A0"/>
                </a:solidFill>
              </a:rPr>
              <a:t>Neslihan Mısırlı PALA </a:t>
            </a:r>
            <a:r>
              <a:rPr lang="tr-TR" sz="2800" dirty="0">
                <a:solidFill>
                  <a:srgbClr val="7030A0"/>
                </a:solidFill>
              </a:rPr>
              <a:t>nmisirli@tse.org.tr</a:t>
            </a:r>
          </a:p>
          <a:p>
            <a:pPr>
              <a:defRPr/>
            </a:pPr>
            <a:r>
              <a:rPr lang="tr-TR" sz="2800" dirty="0">
                <a:solidFill>
                  <a:srgbClr val="7030A0"/>
                </a:solidFill>
              </a:rPr>
              <a:t>Tel: 0.312. 416 65 70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solidFill>
                  <a:srgbClr val="7030A0"/>
                </a:solidFill>
              </a:rPr>
              <a:t>Fulya Gökçen ZOR</a:t>
            </a:r>
          </a:p>
          <a:p>
            <a:pPr>
              <a:defRPr/>
            </a:pPr>
            <a:r>
              <a:rPr lang="tr-TR" sz="2800" dirty="0">
                <a:solidFill>
                  <a:srgbClr val="7030A0"/>
                </a:solidFill>
              </a:rPr>
              <a:t>Tel: 0.312. 416 65 70  fgzor@tse.org.tr</a:t>
            </a:r>
          </a:p>
        </p:txBody>
      </p:sp>
    </p:spTree>
    <p:extLst>
      <p:ext uri="{BB962C8B-B14F-4D97-AF65-F5344CB8AC3E}">
        <p14:creationId xmlns:p14="http://schemas.microsoft.com/office/powerpoint/2010/main" val="369625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0C19ACE-195B-45CE-8E29-23DA4102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DDB1BF-B58E-41E1-806C-12D49D70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34</a:t>
            </a:fld>
            <a:endParaRPr lang="en-US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DE1C1BD-1CA3-4011-9A29-7ABE78861797}"/>
              </a:ext>
            </a:extLst>
          </p:cNvPr>
          <p:cNvSpPr/>
          <p:nvPr/>
        </p:nvSpPr>
        <p:spPr>
          <a:xfrm>
            <a:off x="1984692" y="4591884"/>
            <a:ext cx="60277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600" i="1" dirty="0">
                <a:solidFill>
                  <a:srgbClr val="FF0000"/>
                </a:solidFill>
              </a:rPr>
              <a:t>DİNLEDİĞİNİZ İÇİN TEŞEKKÜRLER</a:t>
            </a:r>
          </a:p>
          <a:p>
            <a:pPr algn="ctr">
              <a:spcBef>
                <a:spcPct val="0"/>
              </a:spcBef>
            </a:pPr>
            <a:endParaRPr lang="tr-TR" altLang="tr-TR" dirty="0">
              <a:latin typeface="Verdana" panose="020B0604030504040204" pitchFamily="34" charset="0"/>
            </a:endParaRPr>
          </a:p>
        </p:txBody>
      </p:sp>
      <p:pic>
        <p:nvPicPr>
          <p:cNvPr id="6" name="Picture 2" descr="C:\Users\oaltinisik\Desktop\images.jpg">
            <a:extLst>
              <a:ext uri="{FF2B5EF4-FFF2-40B4-BE49-F238E27FC236}">
                <a16:creationId xmlns:a16="http://schemas.microsoft.com/office/drawing/2014/main" id="{F11D7807-AAC6-4C75-AF05-9052B6B5E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211003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76949" y="1967751"/>
            <a:ext cx="452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REGÜLASYON KAPSAMI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6012" y="2858818"/>
            <a:ext cx="8309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Ağırlıkça %80 tekstil lifi içeren ürünler (Perdeler, mobilyalar, halılar, kıyafetler vb.)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Ağırlıkça %80 tekstil  bileşen bulunan mobilya; Battaniye, Şemsiye, Güneşlik vb.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Çok katmanlı yer döşemelerinin en üst katmanı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Yatak örtüleri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Tekstil bileşenlerinden oluşan Kamp ekipman ve eşyalarının örtüleri ile ağırlıkça %80 tekstil lifi bulunduran üst katman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Ayakkabı, çanta, şapka vb. ürünlerin tekstil kısımları</a:t>
            </a:r>
          </a:p>
        </p:txBody>
      </p:sp>
    </p:spTree>
    <p:extLst>
      <p:ext uri="{BB962C8B-B14F-4D97-AF65-F5344CB8AC3E}">
        <p14:creationId xmlns:p14="http://schemas.microsoft.com/office/powerpoint/2010/main" val="385980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37DFEC-BB0B-4DAA-B683-83542A18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569B84-9913-45C4-963A-99A7402E1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just"/>
            <a:r>
              <a:rPr lang="tr-TR" i="1" dirty="0">
                <a:solidFill>
                  <a:srgbClr val="000099"/>
                </a:solidFill>
              </a:rPr>
              <a:t>Tıbbi amaçlı </a:t>
            </a:r>
            <a:r>
              <a:rPr lang="tr-TR" dirty="0">
                <a:solidFill>
                  <a:srgbClr val="000099"/>
                </a:solidFill>
              </a:rPr>
              <a:t>kullanılan ürünler, Bu regülasyonu </a:t>
            </a:r>
            <a:r>
              <a:rPr lang="tr-TR" i="1" dirty="0">
                <a:solidFill>
                  <a:srgbClr val="000099"/>
                </a:solidFill>
              </a:rPr>
              <a:t>kapsamamaktadır.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CEFBA3-FE8D-4A90-BB1A-10682581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Doküman Kodu:&lt;DOC_KODU&gt; Rev Tar./No:&lt;ONAY_TAR&gt;/&lt;REV_NO&gt;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0A42F24-8838-46C7-8CF2-B63352B3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57613" y="2031474"/>
            <a:ext cx="544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TEDARİKÇİNİN YÜKÜMLÜLÜKLERİ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6013" y="3086038"/>
            <a:ext cx="867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Etkin Çevre yönetim sistemi (TS EN ISO 14001)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Etiket ile ilgili teknik yükümlülükler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Risk Değerlendirme </a:t>
            </a:r>
            <a:r>
              <a:rPr lang="tr-TR" sz="2400" dirty="0" err="1">
                <a:solidFill>
                  <a:srgbClr val="000099"/>
                </a:solidFill>
              </a:rPr>
              <a:t>dökümanı</a:t>
            </a:r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Regülasyona uygun SASO belgesi ile ilgili yükümlülükler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Kullanıcı ve Çevre Güvenliği yükümlülükleri</a:t>
            </a:r>
          </a:p>
        </p:txBody>
      </p:sp>
    </p:spTree>
    <p:extLst>
      <p:ext uri="{BB962C8B-B14F-4D97-AF65-F5344CB8AC3E}">
        <p14:creationId xmlns:p14="http://schemas.microsoft.com/office/powerpoint/2010/main" val="154131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06513" y="1915737"/>
            <a:ext cx="48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ETİKETLEME BİLGİLERİ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86013" y="2845922"/>
            <a:ext cx="8317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0099"/>
                </a:solidFill>
              </a:rPr>
              <a:t>Etiketler ürün üzerine dikilmiş veya sağlamca iliştirilmiş olmalıdır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Kolayca ayrılmamalıdır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Tüketiciyi yanıltmamalıdır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Bütün bilgiler doğru ve kanıtlanabilir olmalıdır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Yazı ve şekiller İslami değerlere uygun olmalıdır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Arapça veya Arapça/İngilizce olmalıdır.</a:t>
            </a:r>
          </a:p>
          <a:p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5211E7-CDC8-4E5E-8FE6-A64B443EE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604" y="4738789"/>
            <a:ext cx="2117646" cy="14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34723" y="1853403"/>
            <a:ext cx="48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ETİKETLEME BİLGİLERİ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86013" y="2362138"/>
            <a:ext cx="8317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0099"/>
                </a:solidFill>
              </a:rPr>
              <a:t>1- İplik içeriği:</a:t>
            </a:r>
          </a:p>
          <a:p>
            <a:endParaRPr lang="tr-TR" sz="24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Saf; 100% tek iplik çeşidinden imal edilmiş ürünler (2% tolerans veya </a:t>
            </a:r>
            <a:r>
              <a:rPr lang="en-US" sz="2400" dirty="0">
                <a:solidFill>
                  <a:srgbClr val="000099"/>
                </a:solidFill>
              </a:rPr>
              <a:t>5% </a:t>
            </a:r>
            <a:r>
              <a:rPr lang="tr-TR" sz="2400" dirty="0">
                <a:solidFill>
                  <a:srgbClr val="000099"/>
                </a:solidFill>
              </a:rPr>
              <a:t>tolerans </a:t>
            </a:r>
            <a:r>
              <a:rPr lang="en-US" sz="2400" dirty="0">
                <a:solidFill>
                  <a:srgbClr val="000099"/>
                </a:solidFill>
              </a:rPr>
              <a:t>for thick </a:t>
            </a:r>
            <a:r>
              <a:rPr lang="en-US" sz="2400" dirty="0" err="1">
                <a:solidFill>
                  <a:srgbClr val="000099"/>
                </a:solidFill>
              </a:rPr>
              <a:t>woollen</a:t>
            </a:r>
            <a:r>
              <a:rPr lang="en-US" sz="2400" dirty="0">
                <a:solidFill>
                  <a:srgbClr val="000099"/>
                </a:solidFill>
              </a:rPr>
              <a:t> fabrics</a:t>
            </a:r>
            <a:r>
              <a:rPr lang="tr-TR" sz="2400" dirty="0">
                <a:solidFill>
                  <a:srgbClr val="000099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Ham Yün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Karışım: İki veya daha çok iplik çeşidinden imal edilmiş ürünler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99"/>
                </a:solidFill>
              </a:rPr>
              <a:t>Karışım oranı kolayca belirtilemeyen ürünlerde ‘Diğer iplikler’ ifadesi   kullanılabilir: </a:t>
            </a:r>
          </a:p>
          <a:p>
            <a:r>
              <a:rPr lang="tr-TR" sz="2400" dirty="0">
                <a:solidFill>
                  <a:srgbClr val="000099"/>
                </a:solidFill>
              </a:rPr>
              <a:t>      Kütlece 5%’i geçmeyen tek iplik çeşidi</a:t>
            </a:r>
          </a:p>
          <a:p>
            <a:r>
              <a:rPr lang="tr-TR" sz="2400" dirty="0">
                <a:solidFill>
                  <a:srgbClr val="000099"/>
                </a:solidFill>
              </a:rPr>
              <a:t>      Kütlece 15%’i geçmeyen çoklu iplikler</a:t>
            </a:r>
          </a:p>
        </p:txBody>
      </p:sp>
    </p:spTree>
    <p:extLst>
      <p:ext uri="{BB962C8B-B14F-4D97-AF65-F5344CB8AC3E}">
        <p14:creationId xmlns:p14="http://schemas.microsoft.com/office/powerpoint/2010/main" val="110146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990725" y="7419975"/>
            <a:ext cx="5762625" cy="425491"/>
          </a:xfrm>
        </p:spPr>
        <p:txBody>
          <a:bodyPr/>
          <a:lstStyle/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214783" y="1882053"/>
            <a:ext cx="48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ETİKETLEME BİLGİLERİ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01663" y="2543973"/>
            <a:ext cx="83172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99"/>
                </a:solidFill>
              </a:rPr>
              <a:t>Dekoratif İplikler</a:t>
            </a:r>
          </a:p>
          <a:p>
            <a:r>
              <a:rPr lang="tr-TR" sz="2200" dirty="0">
                <a:solidFill>
                  <a:srgbClr val="000099"/>
                </a:solidFill>
              </a:rPr>
              <a:t>      Kütlece 7%’i geçmeyecek sadece dekorasyon amaçlı iplikler</a:t>
            </a:r>
          </a:p>
          <a:p>
            <a:r>
              <a:rPr lang="tr-TR" sz="2200" dirty="0">
                <a:solidFill>
                  <a:srgbClr val="000099"/>
                </a:solidFill>
              </a:rPr>
              <a:t>      Kütlece 2%’i geçmeyecek teknik özelliği olan iplikler </a:t>
            </a:r>
          </a:p>
          <a:p>
            <a:endParaRPr lang="tr-TR" sz="2200" dirty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99"/>
                </a:solidFill>
              </a:rPr>
              <a:t>Ürün birden fazla parçadan oluşuyor ve her bir parçanın tekstil ipliği farklı ise, etiket üzerinde her bir bileşene ait iplik bilgisi yazılmalıdır.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99"/>
                </a:solidFill>
              </a:rPr>
              <a:t>Hayvansal kökenli ve tekstil olmayan bileşen var ise etikette mutlaka belirtilmelidir. «</a:t>
            </a:r>
            <a:r>
              <a:rPr lang="tr-TR" sz="2200" dirty="0" err="1">
                <a:solidFill>
                  <a:srgbClr val="000099"/>
                </a:solidFill>
              </a:rPr>
              <a:t>Contains</a:t>
            </a:r>
            <a:r>
              <a:rPr lang="tr-TR" sz="2200" dirty="0">
                <a:solidFill>
                  <a:srgbClr val="000099"/>
                </a:solidFill>
              </a:rPr>
              <a:t> </a:t>
            </a:r>
            <a:r>
              <a:rPr lang="tr-TR" sz="2200" dirty="0" err="1">
                <a:solidFill>
                  <a:srgbClr val="000099"/>
                </a:solidFill>
              </a:rPr>
              <a:t>non-textile</a:t>
            </a:r>
            <a:r>
              <a:rPr lang="tr-TR" sz="2200" dirty="0">
                <a:solidFill>
                  <a:srgbClr val="000099"/>
                </a:solidFill>
              </a:rPr>
              <a:t> </a:t>
            </a:r>
            <a:r>
              <a:rPr lang="tr-TR" sz="2200" dirty="0" err="1">
                <a:solidFill>
                  <a:srgbClr val="000099"/>
                </a:solidFill>
              </a:rPr>
              <a:t>parts</a:t>
            </a:r>
            <a:r>
              <a:rPr lang="tr-TR" sz="2200" dirty="0">
                <a:solidFill>
                  <a:srgbClr val="000099"/>
                </a:solidFill>
              </a:rPr>
              <a:t> of </a:t>
            </a:r>
            <a:r>
              <a:rPr lang="tr-TR" sz="2200" dirty="0" err="1">
                <a:solidFill>
                  <a:srgbClr val="000099"/>
                </a:solidFill>
              </a:rPr>
              <a:t>animal</a:t>
            </a:r>
            <a:r>
              <a:rPr lang="tr-TR" sz="2200" dirty="0">
                <a:solidFill>
                  <a:srgbClr val="000099"/>
                </a:solidFill>
              </a:rPr>
              <a:t> </a:t>
            </a:r>
            <a:r>
              <a:rPr lang="tr-TR" sz="2200" dirty="0" err="1">
                <a:solidFill>
                  <a:srgbClr val="000099"/>
                </a:solidFill>
              </a:rPr>
              <a:t>origin</a:t>
            </a:r>
            <a:r>
              <a:rPr lang="tr-TR" sz="2200" dirty="0">
                <a:solidFill>
                  <a:srgbClr val="000099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99"/>
                </a:solidFill>
              </a:rPr>
              <a:t>Plastik paketler, ilgili regülasyonlara uygun olmak zorundadır.</a:t>
            </a:r>
          </a:p>
          <a:p>
            <a:endParaRPr lang="tr-TR" sz="18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5744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9006</TotalTime>
  <Words>1069</Words>
  <Application>Microsoft Macintosh PowerPoint</Application>
  <PresentationFormat>Özel</PresentationFormat>
  <Paragraphs>272</Paragraphs>
  <Slides>34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HelveticaNeueLT Std Blk</vt:lpstr>
      <vt:lpstr>Times New Roman</vt:lpstr>
      <vt:lpstr>Verdana</vt:lpstr>
      <vt:lpstr>Wingdings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ARIT5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HOŞGELDİNİZ</dc:title>
  <dc:creator>ARTI5 MEDYA TANITIM</dc:creator>
  <cp:lastModifiedBy>abdulsamet karakas</cp:lastModifiedBy>
  <cp:revision>1637</cp:revision>
  <cp:lastPrinted>2017-12-01T12:47:31Z</cp:lastPrinted>
  <dcterms:created xsi:type="dcterms:W3CDTF">2016-06-06T07:35:10Z</dcterms:created>
  <dcterms:modified xsi:type="dcterms:W3CDTF">2023-06-26T21:21:30Z</dcterms:modified>
</cp:coreProperties>
</file>